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</p:sldMasterIdLst>
  <p:notesMasterIdLst>
    <p:notesMasterId r:id="rId47"/>
  </p:notesMasterIdLst>
  <p:handoutMasterIdLst>
    <p:handoutMasterId r:id="rId48"/>
  </p:handoutMasterIdLst>
  <p:sldIdLst>
    <p:sldId id="304" r:id="rId2"/>
    <p:sldId id="408" r:id="rId3"/>
    <p:sldId id="376" r:id="rId4"/>
    <p:sldId id="357" r:id="rId5"/>
    <p:sldId id="367" r:id="rId6"/>
    <p:sldId id="358" r:id="rId7"/>
    <p:sldId id="384" r:id="rId8"/>
    <p:sldId id="383" r:id="rId9"/>
    <p:sldId id="379" r:id="rId10"/>
    <p:sldId id="380" r:id="rId11"/>
    <p:sldId id="399" r:id="rId12"/>
    <p:sldId id="400" r:id="rId13"/>
    <p:sldId id="346" r:id="rId14"/>
    <p:sldId id="397" r:id="rId15"/>
    <p:sldId id="368" r:id="rId16"/>
    <p:sldId id="374" r:id="rId17"/>
    <p:sldId id="322" r:id="rId18"/>
    <p:sldId id="333" r:id="rId19"/>
    <p:sldId id="369" r:id="rId20"/>
    <p:sldId id="359" r:id="rId21"/>
    <p:sldId id="377" r:id="rId22"/>
    <p:sldId id="393" r:id="rId23"/>
    <p:sldId id="394" r:id="rId24"/>
    <p:sldId id="395" r:id="rId25"/>
    <p:sldId id="396" r:id="rId26"/>
    <p:sldId id="318" r:id="rId27"/>
    <p:sldId id="370" r:id="rId28"/>
    <p:sldId id="390" r:id="rId29"/>
    <p:sldId id="404" r:id="rId30"/>
    <p:sldId id="405" r:id="rId31"/>
    <p:sldId id="388" r:id="rId32"/>
    <p:sldId id="381" r:id="rId33"/>
    <p:sldId id="406" r:id="rId34"/>
    <p:sldId id="389" r:id="rId35"/>
    <p:sldId id="391" r:id="rId36"/>
    <p:sldId id="392" r:id="rId37"/>
    <p:sldId id="402" r:id="rId38"/>
    <p:sldId id="385" r:id="rId39"/>
    <p:sldId id="375" r:id="rId40"/>
    <p:sldId id="378" r:id="rId41"/>
    <p:sldId id="352" r:id="rId42"/>
    <p:sldId id="407" r:id="rId43"/>
    <p:sldId id="341" r:id="rId44"/>
    <p:sldId id="403" r:id="rId45"/>
    <p:sldId id="350" r:id="rId4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51" autoAdjust="0"/>
    <p:restoredTop sz="95685" autoAdjust="0"/>
  </p:normalViewPr>
  <p:slideViewPr>
    <p:cSldViewPr snapToGrid="0" snapToObjects="1">
      <p:cViewPr varScale="1">
        <p:scale>
          <a:sx n="133" d="100"/>
          <a:sy n="133" d="100"/>
        </p:scale>
        <p:origin x="208" y="360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20"/>
    </p:cViewPr>
  </p:sorterViewPr>
  <p:notesViewPr>
    <p:cSldViewPr snapToGrid="0" snapToObjects="1">
      <p:cViewPr varScale="1">
        <p:scale>
          <a:sx n="81" d="100"/>
          <a:sy n="81" d="100"/>
        </p:scale>
        <p:origin x="25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75965-A843-F645-AF49-1E46A007A5CC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45CF-4B51-C44B-AE92-8C8B8936D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2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1E431-2E49-4928-834C-EE68032B3777}" type="datetimeFigureOut">
              <a:rPr lang="en-US" smtClean="0"/>
              <a:pPr/>
              <a:t>11/10/17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9E7A-86CE-49E8-88A4-CCF554F20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6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C9E7A-86CE-49E8-88A4-CCF554F20C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8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9F8E-247B-7540-B7CF-27665ADC9B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5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C9E7A-86CE-49E8-88A4-CCF554F20C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4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C9E7A-86CE-49E8-88A4-CCF554F20C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C9E7A-86CE-49E8-88A4-CCF554F20C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9BAB-7519-DC48-BC57-F61296F759E1}" type="datetime1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9DB9-D5BD-8843-BB92-01ADFF23B254}" type="datetime1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5987"/>
            <a:ext cx="27432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987"/>
            <a:ext cx="80772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2C6C-3DBB-B145-8F9D-5F752E81C69B}" type="datetime1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54672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EB32-F217-E046-9845-06C3841B639F}" type="datetime1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4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91976-DEED-B448-94F1-95E0F9E281B3}" type="datetime1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5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0155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CB43-F472-594B-8516-850895D41087}" type="datetime1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DE30-ACD3-4F43-9C6C-ADCFDBBC395E}" type="datetime1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F700-FD88-1345-8959-9DD82856EBF7}" type="datetime1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1E07-7FD2-434B-B56D-3358A64F1349}" type="datetime1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0DE6-A2D2-8043-ACAF-17321BEDF793}" type="datetime1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8D92-9C3E-E643-AD9C-B01C88B0BD66}" type="datetime1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1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435AE-2552-0244-8CEA-B260B0DC7F4B}" type="datetime1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1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1C00-BFF2-1541-A6F8-8EE66E6A1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ob@ntt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bgp/RFC8212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8212" TargetMode="External"/><Relationship Id="rId4" Type="http://schemas.openxmlformats.org/officeDocument/2006/relationships/hyperlink" Target="https://tools.ietf.org/html/draft-ietf-grow-bgp-gshut" TargetMode="External"/><Relationship Id="rId5" Type="http://schemas.openxmlformats.org/officeDocument/2006/relationships/hyperlink" Target="https://tools.ietf.org/html/draft-ietf-grow-bgp-session-culling" TargetMode="External"/><Relationship Id="rId6" Type="http://schemas.openxmlformats.org/officeDocument/2006/relationships/hyperlink" Target="https://tools.ietf.org/html/rfc8092" TargetMode="External"/><Relationship Id="rId7" Type="http://schemas.openxmlformats.org/officeDocument/2006/relationships/hyperlink" Target="https://tools.ietf.org/html/rfc8203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argebgpcommunities.net/talks/" TargetMode="External"/><Relationship Id="rId4" Type="http://schemas.openxmlformats.org/officeDocument/2006/relationships/hyperlink" Target="http://largebgpcommunities.net/examples/" TargetMode="External"/><Relationship Id="rId5" Type="http://schemas.openxmlformats.org/officeDocument/2006/relationships/hyperlink" Target="https://tools.ietf.org/html/rfc819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rgebgpcommunties.net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8212" TargetMode="External"/><Relationship Id="rId4" Type="http://schemas.openxmlformats.org/officeDocument/2006/relationships/hyperlink" Target="https://tools.ietf.org/html/draft-ietf-grow-bgp-gshut" TargetMode="External"/><Relationship Id="rId5" Type="http://schemas.openxmlformats.org/officeDocument/2006/relationships/hyperlink" Target="https://tools.ietf.org/html/draft-ietf-grow-bgp-session-culling" TargetMode="External"/><Relationship Id="rId6" Type="http://schemas.openxmlformats.org/officeDocument/2006/relationships/hyperlink" Target="https://tools.ietf.org/html/rfc8092" TargetMode="External"/><Relationship Id="rId7" Type="http://schemas.openxmlformats.org/officeDocument/2006/relationships/hyperlink" Target="https://tools.ietf.org/html/rfc8203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s://labs.ripe.net/Members/cteusche/bgp-meets-ca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hyperlink" Target="http://pmacct.net/" TargetMode="External"/><Relationship Id="rId12" Type="http://schemas.openxmlformats.org/officeDocument/2006/relationships/hyperlink" Target="http://www.tcpdump.org/" TargetMode="External"/><Relationship Id="rId13" Type="http://schemas.openxmlformats.org/officeDocument/2006/relationships/hyperlink" Target="https://github.com/wireshark/wireshark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bird.network.cz/" TargetMode="External"/><Relationship Id="rId4" Type="http://schemas.openxmlformats.org/officeDocument/2006/relationships/hyperlink" Target="http://www.cisco.com/c/en/us/products/ios-nx-os-software/ios-xr-software/index.html" TargetMode="External"/><Relationship Id="rId5" Type="http://schemas.openxmlformats.org/officeDocument/2006/relationships/hyperlink" Target="https://github.com/Exa-Networks/exabgp" TargetMode="External"/><Relationship Id="rId6" Type="http://schemas.openxmlformats.org/officeDocument/2006/relationships/hyperlink" Target="https://github.com/freerangerouting/frr" TargetMode="External"/><Relationship Id="rId7" Type="http://schemas.openxmlformats.org/officeDocument/2006/relationships/hyperlink" Target="https://github.com/osrg/gobgp" TargetMode="External"/><Relationship Id="rId8" Type="http://schemas.openxmlformats.org/officeDocument/2006/relationships/hyperlink" Target="http://www.juniper.net/us/en/products-services/nos/junos/" TargetMode="External"/><Relationship Id="rId9" Type="http://schemas.openxmlformats.org/officeDocument/2006/relationships/hyperlink" Target="https://networks.nokia.com/products/sros" TargetMode="External"/><Relationship Id="rId10" Type="http://schemas.openxmlformats.org/officeDocument/2006/relationships/hyperlink" Target="http://www.openbgpd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8212" TargetMode="External"/><Relationship Id="rId4" Type="http://schemas.openxmlformats.org/officeDocument/2006/relationships/hyperlink" Target="https://tools.ietf.org/html/rfc7999" TargetMode="External"/><Relationship Id="rId5" Type="http://schemas.openxmlformats.org/officeDocument/2006/relationships/hyperlink" Target="https://tools.ietf.org/html/draft-ietf-grow-bgp-gshut" TargetMode="External"/><Relationship Id="rId6" Type="http://schemas.openxmlformats.org/officeDocument/2006/relationships/hyperlink" Target="https://tools.ietf.org/html/draft-ietf-grow-bgp-session-culling" TargetMode="External"/><Relationship Id="rId7" Type="http://schemas.openxmlformats.org/officeDocument/2006/relationships/hyperlink" Target="https://tools.ietf.org/html/rfc8092" TargetMode="External"/><Relationship Id="rId8" Type="http://schemas.openxmlformats.org/officeDocument/2006/relationships/hyperlink" Target="https://tools.ietf.org/html/rfc8203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8203" TargetMode="External"/><Relationship Id="rId4" Type="http://schemas.openxmlformats.org/officeDocument/2006/relationships/hyperlink" Target="https://tools.ietf.org/html/rfc821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ools.ietf.org/html/rfc809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etf.org/wg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draft-ietf-grow-bgp-gshut" TargetMode="External"/><Relationship Id="rId4" Type="http://schemas.openxmlformats.org/officeDocument/2006/relationships/hyperlink" Target="https://tools.ietf.org/html/draft-ietf-grow-bgp-session-cull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ools.ietf.org/html/rfc7999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mailto:greg.hankins@nokia.com" TargetMode="External"/><Relationship Id="rId5" Type="http://schemas.openxmlformats.org/officeDocument/2006/relationships/hyperlink" Target="https://twitter.com/greg_hankins" TargetMode="External"/><Relationship Id="rId6" Type="http://schemas.openxmlformats.org/officeDocument/2006/relationships/hyperlink" Target="mailto:job@ntt.net" TargetMode="External"/><Relationship Id="rId7" Type="http://schemas.openxmlformats.org/officeDocument/2006/relationships/hyperlink" Target="https://twitter.com/JobSnijder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l.info.ucl.ac.be/system/files/ucl-ft-bgp-shutdown-inl.pdf" TargetMode="External"/><Relationship Id="rId3" Type="http://schemas.openxmlformats.org/officeDocument/2006/relationships/hyperlink" Target="https://tools.ietf.org/html/rfc619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8212" TargetMode="External"/><Relationship Id="rId4" Type="http://schemas.openxmlformats.org/officeDocument/2006/relationships/hyperlink" Target="https://tools.ietf.org/html/draft-ietf-grow-bgp-gshut" TargetMode="External"/><Relationship Id="rId5" Type="http://schemas.openxmlformats.org/officeDocument/2006/relationships/hyperlink" Target="https://tools.ietf.org/html/draft-ietf-grow-bgp-session-culling" TargetMode="External"/><Relationship Id="rId6" Type="http://schemas.openxmlformats.org/officeDocument/2006/relationships/hyperlink" Target="https://tools.ietf.org/html/rfc8092" TargetMode="External"/><Relationship Id="rId7" Type="http://schemas.openxmlformats.org/officeDocument/2006/relationships/hyperlink" Target="https://tools.ietf.org/html/rfc8203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Recent BGP Innovations for </a:t>
            </a:r>
            <a:br>
              <a:rPr lang="en-US"/>
            </a:br>
            <a:r>
              <a:rPr lang="en-US"/>
              <a:t>Operational Challenges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Job Snijders</a:t>
            </a:r>
            <a:endParaRPr lang="en-US" dirty="0"/>
          </a:p>
          <a:p>
            <a:r>
              <a:rPr lang="en-US" dirty="0" smtClean="0">
                <a:hlinkClick r:id="rId3"/>
              </a:rPr>
              <a:t>job@ntt.net</a:t>
            </a:r>
            <a:endParaRPr lang="en-US" dirty="0" smtClean="0"/>
          </a:p>
          <a:p>
            <a:r>
              <a:rPr lang="en-US" dirty="0" smtClean="0"/>
              <a:t>NTT Communications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8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Opponents Argued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“We can’t change defaults”</a:t>
            </a:r>
          </a:p>
          <a:p>
            <a:r>
              <a:rPr lang="en-US" dirty="0"/>
              <a:t>“It can’t be done”</a:t>
            </a:r>
          </a:p>
          <a:p>
            <a:r>
              <a:rPr lang="en-US" dirty="0"/>
              <a:t>”It will break everything we love and know”</a:t>
            </a:r>
          </a:p>
          <a:p>
            <a:r>
              <a:rPr lang="en-US" dirty="0"/>
              <a:t>Customers don’t read release notes</a:t>
            </a:r>
          </a:p>
          <a:p>
            <a:pPr lvl="1"/>
            <a:r>
              <a:rPr lang="en-US" dirty="0"/>
              <a:t>And don’t test whether the software boots</a:t>
            </a:r>
          </a:p>
          <a:p>
            <a:pPr lvl="2"/>
            <a:r>
              <a:rPr lang="en-US" dirty="0"/>
              <a:t>And deploy new software absolutely everywhere at once</a:t>
            </a:r>
          </a:p>
          <a:p>
            <a:pPr lvl="3"/>
            <a:r>
              <a:rPr lang="en-US" dirty="0"/>
              <a:t>And don’t follow NANOG / NLNOG / RIPE / Community mailing lists</a:t>
            </a:r>
          </a:p>
          <a:p>
            <a:pPr lvl="4"/>
            <a:r>
              <a:rPr lang="en-US" dirty="0"/>
              <a:t>And don’t talk to each other</a:t>
            </a:r>
          </a:p>
          <a:p>
            <a:pPr lvl="5"/>
            <a:r>
              <a:rPr lang="mr-IN" dirty="0"/>
              <a:t>…</a:t>
            </a:r>
            <a:r>
              <a:rPr lang="en-US" dirty="0"/>
              <a:t>..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Post-RFC 8212 implication (hypothetical)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8954" y="989930"/>
            <a:ext cx="8246092" cy="3801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900" b="1" dirty="0">
                <a:latin typeface="Courier New" charset="0"/>
                <a:ea typeface="Courier New" charset="0"/>
                <a:cs typeface="Courier New" charset="0"/>
              </a:rPr>
              <a:t>route-map implicit-deny-all deny 1</a:t>
            </a:r>
          </a:p>
          <a:p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router </a:t>
            </a:r>
            <a:r>
              <a:rPr lang="en-US" sz="1900" dirty="0" err="1">
                <a:latin typeface="Courier New" charset="0"/>
                <a:ea typeface="Courier New" charset="0"/>
                <a:cs typeface="Courier New" charset="0"/>
              </a:rPr>
              <a:t>bgp</a:t>
            </a:r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 64499</a:t>
            </a:r>
          </a:p>
          <a:p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  !</a:t>
            </a:r>
          </a:p>
          <a:p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  neighbor 192.0.2.1 remote-as 64555</a:t>
            </a:r>
          </a:p>
          <a:p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  neighbor 192.0.2.1 description Upstream 1</a:t>
            </a:r>
          </a:p>
          <a:p>
            <a:r>
              <a:rPr lang="en-US" sz="1900" b="1" dirty="0">
                <a:latin typeface="Courier New" charset="0"/>
                <a:ea typeface="Courier New" charset="0"/>
                <a:cs typeface="Courier New" charset="0"/>
              </a:rPr>
              <a:t>  neighbor 192.0.2.1 route-map implicit-deny-all in</a:t>
            </a:r>
          </a:p>
          <a:p>
            <a:r>
              <a:rPr lang="en-US" sz="1900" b="1" dirty="0">
                <a:latin typeface="Courier New" charset="0"/>
                <a:ea typeface="Courier New" charset="0"/>
                <a:cs typeface="Courier New" charset="0"/>
              </a:rPr>
              <a:t>  neighbor 192.0.2.1 route-map implicit-deny-all out</a:t>
            </a:r>
          </a:p>
          <a:p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  !</a:t>
            </a:r>
          </a:p>
          <a:p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  neighbor 192.0.2.5 remote-as 65444</a:t>
            </a:r>
          </a:p>
          <a:p>
            <a:r>
              <a:rPr lang="en-US" sz="1900" dirty="0">
                <a:latin typeface="Courier New" charset="0"/>
                <a:ea typeface="Courier New" charset="0"/>
                <a:cs typeface="Courier New" charset="0"/>
              </a:rPr>
              <a:t>  neighbor 192.0.2.5 description Upstream 2</a:t>
            </a:r>
          </a:p>
          <a:p>
            <a:r>
              <a:rPr lang="en-US" sz="1900" b="1" dirty="0">
                <a:latin typeface="Courier New" charset="0"/>
                <a:ea typeface="Courier New" charset="0"/>
                <a:cs typeface="Courier New" charset="0"/>
              </a:rPr>
              <a:t>  neighbor 192.0.2.5 route-map implicit-deny-all in</a:t>
            </a:r>
          </a:p>
          <a:p>
            <a:r>
              <a:rPr lang="en-US" sz="1900" b="1" dirty="0">
                <a:latin typeface="Courier New" charset="0"/>
                <a:ea typeface="Courier New" charset="0"/>
                <a:cs typeface="Courier New" charset="0"/>
              </a:rPr>
              <a:t>  neighbor 192.0.2.5 route-map implicit-deny-all out</a:t>
            </a:r>
          </a:p>
        </p:txBody>
      </p:sp>
    </p:spTree>
    <p:extLst>
      <p:ext uri="{BB962C8B-B14F-4D97-AF65-F5344CB8AC3E}">
        <p14:creationId xmlns:p14="http://schemas.microsoft.com/office/powerpoint/2010/main" val="121822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RFC 8212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Consistency across platforms &amp; vendors</a:t>
            </a:r>
          </a:p>
          <a:p>
            <a:r>
              <a:rPr lang="en-US" dirty="0"/>
              <a:t>Explicit configuration (‘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grep’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/>
              <a:t>suddenly is useful again)</a:t>
            </a:r>
          </a:p>
          <a:p>
            <a:r>
              <a:rPr lang="en-US" dirty="0"/>
              <a:t>Handover between personnel is easier as we don’t have to guess</a:t>
            </a:r>
          </a:p>
          <a:p>
            <a:r>
              <a:rPr lang="en-US" dirty="0"/>
              <a:t>Protects the Default-Free Zone (EBGP is a shared resource)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96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This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BGP speakers that announce routes and/or accept routes, without explicitly being configured to do so, </a:t>
            </a:r>
            <a:r>
              <a:rPr lang="en-US" b="1" dirty="0"/>
              <a:t>are no longer compliant with the core BGP specification</a:t>
            </a:r>
            <a:endParaRPr lang="en-US" dirty="0"/>
          </a:p>
          <a:p>
            <a:r>
              <a:rPr lang="en-US" dirty="0"/>
              <a:t>Current list of vendors that need to do some work</a:t>
            </a:r>
          </a:p>
          <a:p>
            <a:pPr lvl="1"/>
            <a:r>
              <a:rPr lang="en-US" dirty="0"/>
              <a:t>Cisco IOS</a:t>
            </a:r>
          </a:p>
          <a:p>
            <a:pPr lvl="1"/>
            <a:r>
              <a:rPr lang="en-US" dirty="0"/>
              <a:t>Cisco IOS XE</a:t>
            </a:r>
          </a:p>
          <a:p>
            <a:pPr lvl="1"/>
            <a:r>
              <a:rPr lang="en-US" dirty="0"/>
              <a:t>Cisco NX-OS</a:t>
            </a:r>
          </a:p>
          <a:p>
            <a:pPr lvl="1"/>
            <a:r>
              <a:rPr lang="en-US" dirty="0"/>
              <a:t>Arista EOS</a:t>
            </a:r>
          </a:p>
          <a:p>
            <a:pPr lvl="1"/>
            <a:r>
              <a:rPr lang="en-US" dirty="0"/>
              <a:t>Juniper </a:t>
            </a:r>
            <a:r>
              <a:rPr lang="en-US" dirty="0" err="1"/>
              <a:t>Junos</a:t>
            </a:r>
            <a:r>
              <a:rPr lang="en-US" dirty="0"/>
              <a:t> OS</a:t>
            </a:r>
          </a:p>
          <a:p>
            <a:pPr lvl="1"/>
            <a:r>
              <a:rPr lang="en-US" dirty="0"/>
              <a:t>Brocade Ironware</a:t>
            </a:r>
          </a:p>
          <a:p>
            <a:pPr lvl="1"/>
            <a:r>
              <a:rPr lang="en-US" dirty="0"/>
              <a:t>BIRD</a:t>
            </a:r>
          </a:p>
          <a:p>
            <a:pPr lvl="1"/>
            <a:r>
              <a:rPr lang="en-US" dirty="0" err="1"/>
              <a:t>OpenBGPD</a:t>
            </a:r>
            <a:endParaRPr lang="en-US" dirty="0"/>
          </a:p>
          <a:p>
            <a:pPr lvl="1"/>
            <a:r>
              <a:rPr lang="en-US" dirty="0"/>
              <a:t>Nokia SR OS</a:t>
            </a:r>
          </a:p>
          <a:p>
            <a:pPr lvl="1"/>
            <a:r>
              <a:rPr lang="en-US" dirty="0"/>
              <a:t>Others</a:t>
            </a:r>
            <a:r>
              <a:rPr lang="mr-IN" dirty="0"/>
              <a:t>…</a:t>
            </a:r>
            <a:r>
              <a:rPr lang="en-US" dirty="0"/>
              <a:t> (we’re keeping track here </a:t>
            </a:r>
            <a:r>
              <a:rPr lang="en-US" dirty="0">
                <a:hlinkClick r:id="rId2"/>
              </a:rPr>
              <a:t>https://github.com/bgp/RFC8212</a:t>
            </a:r>
            <a:r>
              <a:rPr lang="en-US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to implement a routing policy with secure EBGP defaults now</a:t>
            </a:r>
          </a:p>
          <a:p>
            <a:pPr lvl="1"/>
            <a:r>
              <a:rPr lang="en-US" dirty="0"/>
              <a:t>It’s the right thing to do and now is a good time to start</a:t>
            </a:r>
          </a:p>
          <a:p>
            <a:r>
              <a:rPr lang="en-US" dirty="0"/>
              <a:t>Keep an eye out for when your BGP implementations change their default behavior</a:t>
            </a:r>
          </a:p>
          <a:p>
            <a:pPr lvl="1"/>
            <a:r>
              <a:rPr lang="en-US" dirty="0"/>
              <a:t>Check release notes and documentation</a:t>
            </a:r>
          </a:p>
          <a:p>
            <a:r>
              <a:rPr lang="en-US" dirty="0"/>
              <a:t>Following these steps will ensure you are prepared in advance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0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16" descr="\\DML-NAS\DML_Data\1 Live Jobs\Nokia\21314 - Nokia Icon update March 2016\Artwork\NOKIA Network Icons - All PNGs\Blue Black PNG Icons\ARROWS ICON 3_Blue Black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0" y="1920240"/>
            <a:ext cx="1303020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63632" y="992145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Performance</a:t>
            </a:r>
          </a:p>
        </p:txBody>
      </p:sp>
      <p:sp>
        <p:nvSpPr>
          <p:cNvPr id="11" name="Arrow: Up-Down 10"/>
          <p:cNvSpPr/>
          <p:nvPr/>
        </p:nvSpPr>
        <p:spPr>
          <a:xfrm>
            <a:off x="4391599" y="3289542"/>
            <a:ext cx="360803" cy="1162738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1004549" y="2677947"/>
            <a:ext cx="1611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RFC 8212</a:t>
            </a:r>
            <a:r>
              <a:rPr lang="en-US" dirty="0"/>
              <a:t>:                    Apply secure EBGP policy defaults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4554" y="1280114"/>
            <a:ext cx="309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draft-</a:t>
            </a:r>
            <a:r>
              <a:rPr lang="en-US" b="1" dirty="0" err="1">
                <a:hlinkClick r:id="rId4"/>
              </a:rPr>
              <a:t>ietf</a:t>
            </a:r>
            <a:r>
              <a:rPr lang="en-US" b="1" dirty="0">
                <a:hlinkClick r:id="rId4"/>
              </a:rPr>
              <a:t>-grow-</a:t>
            </a:r>
            <a:r>
              <a:rPr lang="en-US" b="1" dirty="0" err="1">
                <a:hlinkClick r:id="rId4"/>
              </a:rPr>
              <a:t>bgp</a:t>
            </a:r>
            <a:r>
              <a:rPr lang="en-US" b="1" dirty="0">
                <a:hlinkClick r:id="rId4"/>
              </a:rPr>
              <a:t>-</a:t>
            </a:r>
            <a:r>
              <a:rPr lang="en-US" b="1" dirty="0" err="1">
                <a:hlinkClick r:id="rId4"/>
              </a:rPr>
              <a:t>gshut</a:t>
            </a:r>
            <a:r>
              <a:rPr lang="en-US" dirty="0"/>
              <a:t>:</a:t>
            </a:r>
          </a:p>
          <a:p>
            <a:r>
              <a:rPr lang="en-US" dirty="0"/>
              <a:t>Reduce packet loss through cooperation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4555" y="1784448"/>
            <a:ext cx="3591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draft-</a:t>
            </a:r>
            <a:r>
              <a:rPr lang="en-US" b="1" dirty="0" err="1">
                <a:hlinkClick r:id="rId5"/>
              </a:rPr>
              <a:t>ietf</a:t>
            </a:r>
            <a:r>
              <a:rPr lang="en-US" b="1" dirty="0">
                <a:hlinkClick r:id="rId5"/>
              </a:rPr>
              <a:t>-grow-</a:t>
            </a:r>
            <a:r>
              <a:rPr lang="en-US" b="1" dirty="0" err="1">
                <a:hlinkClick r:id="rId5"/>
              </a:rPr>
              <a:t>bgp</a:t>
            </a:r>
            <a:r>
              <a:rPr lang="en-US" b="1" dirty="0">
                <a:hlinkClick r:id="rId5"/>
              </a:rPr>
              <a:t>-session-culling</a:t>
            </a:r>
            <a:r>
              <a:rPr lang="en-US" dirty="0"/>
              <a:t>:</a:t>
            </a:r>
          </a:p>
          <a:p>
            <a:r>
              <a:rPr lang="en-US" dirty="0"/>
              <a:t>Reduce packet loss through correct procedures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7086" y="1682662"/>
            <a:ext cx="303028" cy="65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Rectangle 28"/>
          <p:cNvSpPr/>
          <p:nvPr/>
        </p:nvSpPr>
        <p:spPr>
          <a:xfrm>
            <a:off x="4100007" y="2334172"/>
            <a:ext cx="303028" cy="65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1004550" y="2385479"/>
            <a:ext cx="8792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Safety</a:t>
            </a:r>
          </a:p>
        </p:txBody>
      </p:sp>
      <p:sp>
        <p:nvSpPr>
          <p:cNvPr id="23" name="Arrow: Up-Down 12"/>
          <p:cNvSpPr/>
          <p:nvPr/>
        </p:nvSpPr>
        <p:spPr>
          <a:xfrm rot="5400000">
            <a:off x="3119058" y="1985744"/>
            <a:ext cx="360803" cy="1172013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Arrow: Up-Down 18"/>
          <p:cNvSpPr/>
          <p:nvPr/>
        </p:nvSpPr>
        <p:spPr>
          <a:xfrm rot="5400000">
            <a:off x="5669227" y="1980656"/>
            <a:ext cx="360803" cy="1182189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Rectangle: Rounded Corners 25"/>
          <p:cNvSpPr/>
          <p:nvPr/>
        </p:nvSpPr>
        <p:spPr>
          <a:xfrm>
            <a:off x="2430378" y="3331328"/>
            <a:ext cx="1676707" cy="128428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bIns="0" rtlCol="0" anchor="t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5155" y="3342528"/>
            <a:ext cx="161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Management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5156" y="3643120"/>
            <a:ext cx="1589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6"/>
              </a:rPr>
              <a:t>RFC 8092</a:t>
            </a:r>
            <a:r>
              <a:rPr lang="en-US" dirty="0"/>
              <a:t>:       Signal large communities with 32-bit ASNs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80492" y="3643120"/>
            <a:ext cx="1452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7"/>
              </a:rPr>
              <a:t>RFC 8203</a:t>
            </a:r>
            <a:r>
              <a:rPr lang="en-US" dirty="0"/>
              <a:t>:      Send freeform message with BGP shutdown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58889" y="3342528"/>
            <a:ext cx="1573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Coordination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36457" y="1390507"/>
            <a:ext cx="8354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</a:rPr>
              <a:t>BGP</a:t>
            </a:r>
          </a:p>
        </p:txBody>
      </p:sp>
    </p:spTree>
    <p:extLst>
      <p:ext uri="{BB962C8B-B14F-4D97-AF65-F5344CB8AC3E}">
        <p14:creationId xmlns:p14="http://schemas.microsoft.com/office/powerpoint/2010/main" val="93614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Needed RFC 1997 Style Communities, but Larger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0155"/>
            <a:ext cx="4932096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knew we’d run out of 16-bit ASNs eventually and came up with 32-bit ASNs</a:t>
            </a:r>
          </a:p>
          <a:p>
            <a:r>
              <a:rPr lang="en-US" dirty="0"/>
              <a:t>RIRs started allocating 32-bit ASNs by request in 2007, no distinction between 16-bit and 32-bit ASNs now</a:t>
            </a:r>
          </a:p>
          <a:p>
            <a:r>
              <a:rPr lang="en-US" dirty="0"/>
              <a:t>However, you can’t fit a 32-bit value into a 16-bit field</a:t>
            </a:r>
          </a:p>
          <a:p>
            <a:r>
              <a:rPr lang="en-US" dirty="0"/>
              <a:t>Can’t use native 32-bit ASNs with RFC 1997 communities</a:t>
            </a:r>
          </a:p>
          <a:p>
            <a:r>
              <a:rPr lang="en-US" dirty="0"/>
              <a:t>Needed an Internet routing communities solution for 32-bit ASNs for almost 10 years</a:t>
            </a:r>
          </a:p>
          <a:p>
            <a:r>
              <a:rPr lang="en-US" dirty="0"/>
              <a:t>Parity and fairness so everyone can use their globally unique ASN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4" descr="http://www.teluguone.com/teluguoneUserFiles/img/Elephant%20Som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4689" y="950365"/>
            <a:ext cx="3313422" cy="3808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97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378">
              <a:spcBef>
                <a:spcPts val="0"/>
              </a:spcBef>
              <a:defRPr/>
            </a:pPr>
            <a:r>
              <a:rPr lang="en-US" sz="3600" dirty="0"/>
              <a:t>RFC 8092 “BGP Large Communities Attribute”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1" y="1200156"/>
            <a:ext cx="3724031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Idea progressed rapidly from inception in March 2016</a:t>
            </a:r>
          </a:p>
          <a:p>
            <a:r>
              <a:rPr lang="en-US" dirty="0"/>
              <a:t>First I-D in September 2016 to RFC publication on February 16, 2017 in just seven months</a:t>
            </a:r>
          </a:p>
          <a:p>
            <a:r>
              <a:rPr lang="en-US" dirty="0"/>
              <a:t>Final standard, plus a number of implementation and tools developed as well</a:t>
            </a:r>
          </a:p>
          <a:p>
            <a:r>
              <a:rPr lang="en-US" dirty="0"/>
              <a:t>Network operators can test and deploy the new technology now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pic>
        <p:nvPicPr>
          <p:cNvPr id="6" name="Picture 5" descr="c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08" y="1200155"/>
            <a:ext cx="4732215" cy="3549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1" y="4663441"/>
            <a:ext cx="2903680" cy="2077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900" dirty="0"/>
              <a:t>Cake and photo courtesy of the NTT Communications NOC.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0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 With Large Communities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2018 is the year of large BGP communities</a:t>
            </a:r>
          </a:p>
          <a:p>
            <a:pPr lvl="1"/>
            <a:r>
              <a:rPr lang="en-US" sz="1600" dirty="0"/>
              <a:t>Preparation, testing, training and deployment can take weeks, months or even over a year</a:t>
            </a:r>
          </a:p>
          <a:p>
            <a:pPr lvl="1"/>
            <a:r>
              <a:rPr lang="en-US" sz="1600" dirty="0"/>
              <a:t>Start the work now, so you are ready when customers want to use large communities</a:t>
            </a:r>
          </a:p>
          <a:p>
            <a:r>
              <a:rPr lang="en-US" sz="1800" dirty="0"/>
              <a:t>Lots of resources are available to help network operators learn about large communities at </a:t>
            </a:r>
            <a:r>
              <a:rPr lang="en-US" sz="1800" dirty="0">
                <a:hlinkClick r:id="rId2"/>
              </a:rPr>
              <a:t>http://largebgpcommunties.net/</a:t>
            </a:r>
            <a:endParaRPr lang="en-US" sz="1800" dirty="0"/>
          </a:p>
          <a:p>
            <a:pPr lvl="1"/>
            <a:r>
              <a:rPr lang="en-US" sz="1600" dirty="0"/>
              <a:t>BGP speaker implementations</a:t>
            </a:r>
          </a:p>
          <a:p>
            <a:pPr lvl="1"/>
            <a:r>
              <a:rPr lang="en-US" sz="1600" dirty="0"/>
              <a:t>Analysis and ecosystem tools</a:t>
            </a:r>
          </a:p>
          <a:p>
            <a:pPr lvl="1"/>
            <a:r>
              <a:rPr lang="en-US" sz="1600" dirty="0"/>
              <a:t>Presentations (</a:t>
            </a:r>
            <a:r>
              <a:rPr lang="en-US" sz="1600" dirty="0">
                <a:hlinkClick r:id="rId3"/>
              </a:rPr>
              <a:t>http://largebgpcommunities.net/talks/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Documentation for each implementation</a:t>
            </a:r>
          </a:p>
          <a:p>
            <a:pPr lvl="1"/>
            <a:r>
              <a:rPr lang="en-US" sz="1600" dirty="0"/>
              <a:t>Configuration examples (</a:t>
            </a:r>
            <a:r>
              <a:rPr lang="en-US" sz="1600" dirty="0">
                <a:hlinkClick r:id="rId4"/>
              </a:rPr>
              <a:t>http://largebgpcommunities.net/examples/</a:t>
            </a:r>
            <a:r>
              <a:rPr lang="en-US" sz="1600" dirty="0"/>
              <a:t>)</a:t>
            </a:r>
          </a:p>
          <a:p>
            <a:pPr lvl="1"/>
            <a:r>
              <a:rPr lang="en-US" sz="1600" dirty="0">
                <a:hlinkClick r:id="rId5"/>
              </a:rPr>
              <a:t>RFC 8195</a:t>
            </a:r>
            <a:r>
              <a:rPr lang="en-US" sz="1600" dirty="0"/>
              <a:t> provides examples and inspiration for network operators to use large communities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93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16" descr="\\DML-NAS\DML_Data\1 Live Jobs\Nokia\21314 - Nokia Icon update March 2016\Artwork\NOKIA Network Icons - All PNGs\Blue Black PNG Icons\ARROWS ICON 3_Blue Black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0" y="1920240"/>
            <a:ext cx="1303020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63632" y="992145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Performance</a:t>
            </a:r>
          </a:p>
        </p:txBody>
      </p:sp>
      <p:sp>
        <p:nvSpPr>
          <p:cNvPr id="11" name="Arrow: Up-Down 10"/>
          <p:cNvSpPr/>
          <p:nvPr/>
        </p:nvSpPr>
        <p:spPr>
          <a:xfrm>
            <a:off x="4391599" y="3289542"/>
            <a:ext cx="360803" cy="1162738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1004549" y="2677947"/>
            <a:ext cx="1611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RFC 8212</a:t>
            </a:r>
            <a:r>
              <a:rPr lang="en-US" dirty="0"/>
              <a:t>:                    Apply secure EBGP policy defaults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4554" y="1280114"/>
            <a:ext cx="309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draft-</a:t>
            </a:r>
            <a:r>
              <a:rPr lang="en-US" b="1" dirty="0" err="1">
                <a:hlinkClick r:id="rId4"/>
              </a:rPr>
              <a:t>ietf</a:t>
            </a:r>
            <a:r>
              <a:rPr lang="en-US" b="1" dirty="0">
                <a:hlinkClick r:id="rId4"/>
              </a:rPr>
              <a:t>-grow-</a:t>
            </a:r>
            <a:r>
              <a:rPr lang="en-US" b="1" dirty="0" err="1">
                <a:hlinkClick r:id="rId4"/>
              </a:rPr>
              <a:t>bgp</a:t>
            </a:r>
            <a:r>
              <a:rPr lang="en-US" b="1" dirty="0">
                <a:hlinkClick r:id="rId4"/>
              </a:rPr>
              <a:t>-</a:t>
            </a:r>
            <a:r>
              <a:rPr lang="en-US" b="1" dirty="0" err="1">
                <a:hlinkClick r:id="rId4"/>
              </a:rPr>
              <a:t>gshut</a:t>
            </a:r>
            <a:r>
              <a:rPr lang="en-US" dirty="0"/>
              <a:t>:</a:t>
            </a:r>
          </a:p>
          <a:p>
            <a:r>
              <a:rPr lang="en-US" dirty="0"/>
              <a:t>Reduce packet loss through cooperation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4555" y="1784448"/>
            <a:ext cx="3591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draft-</a:t>
            </a:r>
            <a:r>
              <a:rPr lang="en-US" b="1" dirty="0" err="1">
                <a:hlinkClick r:id="rId5"/>
              </a:rPr>
              <a:t>ietf</a:t>
            </a:r>
            <a:r>
              <a:rPr lang="en-US" b="1" dirty="0">
                <a:hlinkClick r:id="rId5"/>
              </a:rPr>
              <a:t>-grow-</a:t>
            </a:r>
            <a:r>
              <a:rPr lang="en-US" b="1" dirty="0" err="1">
                <a:hlinkClick r:id="rId5"/>
              </a:rPr>
              <a:t>bgp</a:t>
            </a:r>
            <a:r>
              <a:rPr lang="en-US" b="1" dirty="0">
                <a:hlinkClick r:id="rId5"/>
              </a:rPr>
              <a:t>-session-culling</a:t>
            </a:r>
            <a:r>
              <a:rPr lang="en-US" dirty="0"/>
              <a:t>:</a:t>
            </a:r>
          </a:p>
          <a:p>
            <a:r>
              <a:rPr lang="en-US" dirty="0"/>
              <a:t>Reduce packet loss through correct procedures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7086" y="1682662"/>
            <a:ext cx="303028" cy="65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Rectangle 28"/>
          <p:cNvSpPr/>
          <p:nvPr/>
        </p:nvSpPr>
        <p:spPr>
          <a:xfrm>
            <a:off x="4100007" y="2334172"/>
            <a:ext cx="303028" cy="65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1004550" y="2385479"/>
            <a:ext cx="8792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Safety</a:t>
            </a:r>
          </a:p>
        </p:txBody>
      </p:sp>
      <p:sp>
        <p:nvSpPr>
          <p:cNvPr id="23" name="Arrow: Up-Down 12"/>
          <p:cNvSpPr/>
          <p:nvPr/>
        </p:nvSpPr>
        <p:spPr>
          <a:xfrm rot="5400000">
            <a:off x="3119058" y="1985744"/>
            <a:ext cx="360803" cy="1172013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Arrow: Up-Down 18"/>
          <p:cNvSpPr/>
          <p:nvPr/>
        </p:nvSpPr>
        <p:spPr>
          <a:xfrm rot="5400000">
            <a:off x="5669227" y="1980656"/>
            <a:ext cx="360803" cy="1182189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TextBox 24"/>
          <p:cNvSpPr txBox="1"/>
          <p:nvPr/>
        </p:nvSpPr>
        <p:spPr>
          <a:xfrm>
            <a:off x="2495155" y="3342528"/>
            <a:ext cx="161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Management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5156" y="3643120"/>
            <a:ext cx="1589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6"/>
              </a:rPr>
              <a:t>RFC 8092</a:t>
            </a:r>
            <a:r>
              <a:rPr lang="en-US" dirty="0"/>
              <a:t>:       Signal large communities with 32-bit ASNs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0492" y="3643120"/>
            <a:ext cx="1452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7"/>
              </a:rPr>
              <a:t>RFC 8203</a:t>
            </a:r>
            <a:r>
              <a:rPr lang="en-US" dirty="0"/>
              <a:t>:      Send freeform message with BGP shutdown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8889" y="3342528"/>
            <a:ext cx="1573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Coordination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4973053" y="3323307"/>
            <a:ext cx="1691970" cy="128428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bIns="0" rtlCol="0" anchor="t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6457" y="1390507"/>
            <a:ext cx="8354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</a:rPr>
              <a:t>BGP</a:t>
            </a:r>
          </a:p>
        </p:txBody>
      </p:sp>
    </p:spTree>
    <p:extLst>
      <p:ext uri="{BB962C8B-B14F-4D97-AF65-F5344CB8AC3E}">
        <p14:creationId xmlns:p14="http://schemas.microsoft.com/office/powerpoint/2010/main" val="326651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151" y="112341"/>
            <a:ext cx="6448161" cy="45489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3" y="1080230"/>
            <a:ext cx="5371617" cy="3581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6618" y="292175"/>
            <a:ext cx="44101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ITNOG BOLOGNA IS THE BEST!!!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993595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can be a Challenge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13" y="1022768"/>
            <a:ext cx="4547375" cy="37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95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2600" r="14061" b="2638"/>
          <a:stretch/>
        </p:blipFill>
        <p:spPr>
          <a:xfrm>
            <a:off x="1483023" y="269277"/>
            <a:ext cx="6177954" cy="4231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4094" y="4491108"/>
            <a:ext cx="43758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https://labs.ripe.net/Members/cteusche/bgp-meets-cat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41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RFC 8203 </a:t>
            </a:r>
            <a:br>
              <a:rPr lang="en-US" dirty="0"/>
            </a:br>
            <a:r>
              <a:rPr lang="en-US" dirty="0"/>
              <a:t>“</a:t>
            </a:r>
            <a:r>
              <a:rPr lang="en-US" altLang="en-US" dirty="0"/>
              <a:t>BGP Administrative Shutdown Communication”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21827"/>
            <a:ext cx="8229600" cy="1472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Coordination problem: you shutdown your BGP session and your peers don’t know why </a:t>
            </a:r>
          </a:p>
          <a:p>
            <a:r>
              <a:rPr lang="en-US" dirty="0"/>
              <a:t>Solution: add a freeform </a:t>
            </a:r>
            <a:r>
              <a:rPr lang="en-US"/>
              <a:t>message embedded in the </a:t>
            </a:r>
            <a:r>
              <a:rPr lang="en-US" dirty="0"/>
              <a:t>BGP NOTIFICATION message when the session is shutdown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33898" y="1263742"/>
            <a:ext cx="5876204" cy="1823930"/>
            <a:chOff x="1196448" y="1263742"/>
            <a:chExt cx="5876204" cy="1823930"/>
          </a:xfrm>
        </p:grpSpPr>
        <p:pic>
          <p:nvPicPr>
            <p:cNvPr id="7" name="Picture 16" descr="\\DML-NAS\DML_Data\1 Live Jobs\Nokia\21314 - Nokia Icon update March 2016\Artwork\NOKIA Network Icons - All PNGs\Blue Black PNG Icons\ARROWS ICON 3_Blue Black_RG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22" y="2123534"/>
              <a:ext cx="548640" cy="548640"/>
            </a:xfrm>
            <a:prstGeom prst="rect">
              <a:avLst/>
            </a:prstGeom>
            <a:solidFill>
              <a:schemeClr val="bg1"/>
            </a:solidFill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1196448" y="1275433"/>
              <a:ext cx="2290794" cy="1505845"/>
              <a:chOff x="1196448" y="1275433"/>
              <a:chExt cx="2290794" cy="1505845"/>
            </a:xfrm>
          </p:grpSpPr>
          <p:sp>
            <p:nvSpPr>
              <p:cNvPr id="9" name="Freeform 179"/>
              <p:cNvSpPr>
                <a:spLocks noChangeAspect="1"/>
              </p:cNvSpPr>
              <p:nvPr/>
            </p:nvSpPr>
            <p:spPr bwMode="auto">
              <a:xfrm>
                <a:off x="1196448" y="1275433"/>
                <a:ext cx="2290794" cy="1497824"/>
              </a:xfrm>
              <a:custGeom>
                <a:avLst/>
                <a:gdLst>
                  <a:gd name="T0" fmla="*/ 79 w 94"/>
                  <a:gd name="T1" fmla="*/ 65 h 65"/>
                  <a:gd name="T2" fmla="*/ 79 w 94"/>
                  <a:gd name="T3" fmla="*/ 65 h 65"/>
                  <a:gd name="T4" fmla="*/ 78 w 94"/>
                  <a:gd name="T5" fmla="*/ 65 h 65"/>
                  <a:gd name="T6" fmla="*/ 22 w 94"/>
                  <a:gd name="T7" fmla="*/ 65 h 65"/>
                  <a:gd name="T8" fmla="*/ 0 w 94"/>
                  <a:gd name="T9" fmla="*/ 44 h 65"/>
                  <a:gd name="T10" fmla="*/ 21 w 94"/>
                  <a:gd name="T11" fmla="*/ 23 h 65"/>
                  <a:gd name="T12" fmla="*/ 48 w 94"/>
                  <a:gd name="T13" fmla="*/ 0 h 65"/>
                  <a:gd name="T14" fmla="*/ 76 w 94"/>
                  <a:gd name="T15" fmla="*/ 27 h 65"/>
                  <a:gd name="T16" fmla="*/ 76 w 94"/>
                  <a:gd name="T17" fmla="*/ 33 h 65"/>
                  <a:gd name="T18" fmla="*/ 78 w 94"/>
                  <a:gd name="T19" fmla="*/ 33 h 65"/>
                  <a:gd name="T20" fmla="*/ 94 w 94"/>
                  <a:gd name="T21" fmla="*/ 49 h 65"/>
                  <a:gd name="T22" fmla="*/ 90 w 94"/>
                  <a:gd name="T23" fmla="*/ 61 h 65"/>
                  <a:gd name="T24" fmla="*/ 79 w 94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65">
                    <a:moveTo>
                      <a:pt x="79" y="65"/>
                    </a:move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5"/>
                      <a:pt x="78" y="65"/>
                      <a:pt x="78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0" y="65"/>
                      <a:pt x="0" y="56"/>
                      <a:pt x="0" y="44"/>
                    </a:cubicBezTo>
                    <a:cubicBezTo>
                      <a:pt x="0" y="33"/>
                      <a:pt x="10" y="23"/>
                      <a:pt x="21" y="23"/>
                    </a:cubicBezTo>
                    <a:cubicBezTo>
                      <a:pt x="23" y="10"/>
                      <a:pt x="35" y="0"/>
                      <a:pt x="48" y="0"/>
                    </a:cubicBezTo>
                    <a:cubicBezTo>
                      <a:pt x="64" y="0"/>
                      <a:pt x="76" y="12"/>
                      <a:pt x="76" y="27"/>
                    </a:cubicBezTo>
                    <a:cubicBezTo>
                      <a:pt x="76" y="29"/>
                      <a:pt x="76" y="31"/>
                      <a:pt x="76" y="33"/>
                    </a:cubicBezTo>
                    <a:cubicBezTo>
                      <a:pt x="77" y="33"/>
                      <a:pt x="77" y="33"/>
                      <a:pt x="78" y="33"/>
                    </a:cubicBezTo>
                    <a:cubicBezTo>
                      <a:pt x="87" y="33"/>
                      <a:pt x="94" y="40"/>
                      <a:pt x="94" y="49"/>
                    </a:cubicBezTo>
                    <a:cubicBezTo>
                      <a:pt x="94" y="53"/>
                      <a:pt x="93" y="57"/>
                      <a:pt x="90" y="61"/>
                    </a:cubicBezTo>
                    <a:cubicBezTo>
                      <a:pt x="87" y="64"/>
                      <a:pt x="83" y="65"/>
                      <a:pt x="79" y="65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68905" y="2473501"/>
                <a:ext cx="86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 64496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81858" y="1263742"/>
              <a:ext cx="2290794" cy="1505845"/>
              <a:chOff x="1196448" y="1275433"/>
              <a:chExt cx="2290794" cy="1505845"/>
            </a:xfrm>
          </p:grpSpPr>
          <p:sp>
            <p:nvSpPr>
              <p:cNvPr id="15" name="Freeform 179"/>
              <p:cNvSpPr>
                <a:spLocks noChangeAspect="1"/>
              </p:cNvSpPr>
              <p:nvPr/>
            </p:nvSpPr>
            <p:spPr bwMode="auto">
              <a:xfrm>
                <a:off x="1196448" y="1275433"/>
                <a:ext cx="2290794" cy="1497824"/>
              </a:xfrm>
              <a:custGeom>
                <a:avLst/>
                <a:gdLst>
                  <a:gd name="T0" fmla="*/ 79 w 94"/>
                  <a:gd name="T1" fmla="*/ 65 h 65"/>
                  <a:gd name="T2" fmla="*/ 79 w 94"/>
                  <a:gd name="T3" fmla="*/ 65 h 65"/>
                  <a:gd name="T4" fmla="*/ 78 w 94"/>
                  <a:gd name="T5" fmla="*/ 65 h 65"/>
                  <a:gd name="T6" fmla="*/ 22 w 94"/>
                  <a:gd name="T7" fmla="*/ 65 h 65"/>
                  <a:gd name="T8" fmla="*/ 0 w 94"/>
                  <a:gd name="T9" fmla="*/ 44 h 65"/>
                  <a:gd name="T10" fmla="*/ 21 w 94"/>
                  <a:gd name="T11" fmla="*/ 23 h 65"/>
                  <a:gd name="T12" fmla="*/ 48 w 94"/>
                  <a:gd name="T13" fmla="*/ 0 h 65"/>
                  <a:gd name="T14" fmla="*/ 76 w 94"/>
                  <a:gd name="T15" fmla="*/ 27 h 65"/>
                  <a:gd name="T16" fmla="*/ 76 w 94"/>
                  <a:gd name="T17" fmla="*/ 33 h 65"/>
                  <a:gd name="T18" fmla="*/ 78 w 94"/>
                  <a:gd name="T19" fmla="*/ 33 h 65"/>
                  <a:gd name="T20" fmla="*/ 94 w 94"/>
                  <a:gd name="T21" fmla="*/ 49 h 65"/>
                  <a:gd name="T22" fmla="*/ 90 w 94"/>
                  <a:gd name="T23" fmla="*/ 61 h 65"/>
                  <a:gd name="T24" fmla="*/ 79 w 94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65">
                    <a:moveTo>
                      <a:pt x="79" y="65"/>
                    </a:move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5"/>
                      <a:pt x="78" y="65"/>
                      <a:pt x="78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0" y="65"/>
                      <a:pt x="0" y="56"/>
                      <a:pt x="0" y="44"/>
                    </a:cubicBezTo>
                    <a:cubicBezTo>
                      <a:pt x="0" y="33"/>
                      <a:pt x="10" y="23"/>
                      <a:pt x="21" y="23"/>
                    </a:cubicBezTo>
                    <a:cubicBezTo>
                      <a:pt x="23" y="10"/>
                      <a:pt x="35" y="0"/>
                      <a:pt x="48" y="0"/>
                    </a:cubicBezTo>
                    <a:cubicBezTo>
                      <a:pt x="64" y="0"/>
                      <a:pt x="76" y="12"/>
                      <a:pt x="76" y="27"/>
                    </a:cubicBezTo>
                    <a:cubicBezTo>
                      <a:pt x="76" y="29"/>
                      <a:pt x="76" y="31"/>
                      <a:pt x="76" y="33"/>
                    </a:cubicBezTo>
                    <a:cubicBezTo>
                      <a:pt x="77" y="33"/>
                      <a:pt x="77" y="33"/>
                      <a:pt x="78" y="33"/>
                    </a:cubicBezTo>
                    <a:cubicBezTo>
                      <a:pt x="87" y="33"/>
                      <a:pt x="94" y="40"/>
                      <a:pt x="94" y="49"/>
                    </a:cubicBezTo>
                    <a:cubicBezTo>
                      <a:pt x="94" y="53"/>
                      <a:pt x="93" y="57"/>
                      <a:pt x="90" y="61"/>
                    </a:cubicBezTo>
                    <a:cubicBezTo>
                      <a:pt x="87" y="64"/>
                      <a:pt x="83" y="65"/>
                      <a:pt x="79" y="65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68905" y="2473501"/>
                <a:ext cx="86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 64511</a:t>
                </a:r>
              </a:p>
            </p:txBody>
          </p:sp>
        </p:grpSp>
        <p:pic>
          <p:nvPicPr>
            <p:cNvPr id="8" name="Picture 7" descr="C:\Users\DML - Sarah T\Desktop\21314 - Nokia Icon update March 2016\Artwork\NOKIA Network Icons - All PNGs\Light Blue PNG Icons\ARROWS ICON 3_Light Blue_RG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949" y="2123534"/>
              <a:ext cx="548640" cy="548640"/>
            </a:xfrm>
            <a:prstGeom prst="rect">
              <a:avLst/>
            </a:prstGeom>
            <a:solidFill>
              <a:schemeClr val="bg1"/>
            </a:solidFill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>
              <a:stCxn id="7" idx="3"/>
              <a:endCxn id="8" idx="1"/>
            </p:cNvCxnSpPr>
            <p:nvPr/>
          </p:nvCxnSpPr>
          <p:spPr>
            <a:xfrm>
              <a:off x="3761562" y="2397854"/>
              <a:ext cx="8133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504914" y="1948200"/>
              <a:ext cx="5036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22919" y="2020070"/>
              <a:ext cx="1754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Probably Didn’t Read Maintenance Notice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1982355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accent2"/>
                  </a:solidFill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11307" y="2059357"/>
              <a:ext cx="1275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Maintenance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51959" y="1673880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accent2"/>
                  </a:solidFill>
                </a:rPr>
                <a:t>?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3785" y="2256675"/>
              <a:ext cx="4700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accent2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658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RFC 8203 </a:t>
            </a:r>
            <a:br>
              <a:rPr lang="en-US" dirty="0"/>
            </a:br>
            <a:r>
              <a:rPr lang="en-US" dirty="0"/>
              <a:t>“</a:t>
            </a:r>
            <a:r>
              <a:rPr lang="en-US" altLang="en-US" dirty="0"/>
              <a:t>BGP Administrative Shutdown Communication”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325861"/>
            <a:ext cx="8229600" cy="1268765"/>
          </a:xfrm>
        </p:spPr>
        <p:txBody>
          <a:bodyPr>
            <a:normAutofit/>
          </a:bodyPr>
          <a:lstStyle/>
          <a:p>
            <a:r>
              <a:rPr lang="en-US" dirty="0"/>
              <a:t>Message can be up to 128 bytes long</a:t>
            </a:r>
          </a:p>
          <a:p>
            <a:r>
              <a:rPr lang="en-US" dirty="0"/>
              <a:t>UTF-8 is supported too: 💩🦄😍😡👭😺👬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95996" y="2178263"/>
            <a:ext cx="595035" cy="283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☺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34748" y="1833207"/>
            <a:ext cx="31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💡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633898" y="1263742"/>
            <a:ext cx="5876204" cy="1517536"/>
            <a:chOff x="1196448" y="1263742"/>
            <a:chExt cx="5876204" cy="1517536"/>
          </a:xfrm>
        </p:grpSpPr>
        <p:pic>
          <p:nvPicPr>
            <p:cNvPr id="27" name="Picture 16" descr="\\DML-NAS\DML_Data\1 Live Jobs\Nokia\21314 - Nokia Icon update March 2016\Artwork\NOKIA Network Icons - All PNGs\Blue Black PNG Icons\ARROWS ICON 3_Blue Black_RG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22" y="2123534"/>
              <a:ext cx="548640" cy="548640"/>
            </a:xfrm>
            <a:prstGeom prst="rect">
              <a:avLst/>
            </a:prstGeom>
            <a:solidFill>
              <a:schemeClr val="bg1"/>
            </a:solidFill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1196448" y="1275433"/>
              <a:ext cx="2290794" cy="1505845"/>
              <a:chOff x="1196448" y="1275433"/>
              <a:chExt cx="2290794" cy="1505845"/>
            </a:xfrm>
          </p:grpSpPr>
          <p:sp>
            <p:nvSpPr>
              <p:cNvPr id="42" name="Freeform 179"/>
              <p:cNvSpPr>
                <a:spLocks noChangeAspect="1"/>
              </p:cNvSpPr>
              <p:nvPr/>
            </p:nvSpPr>
            <p:spPr bwMode="auto">
              <a:xfrm>
                <a:off x="1196448" y="1275433"/>
                <a:ext cx="2290794" cy="1497824"/>
              </a:xfrm>
              <a:custGeom>
                <a:avLst/>
                <a:gdLst>
                  <a:gd name="T0" fmla="*/ 79 w 94"/>
                  <a:gd name="T1" fmla="*/ 65 h 65"/>
                  <a:gd name="T2" fmla="*/ 79 w 94"/>
                  <a:gd name="T3" fmla="*/ 65 h 65"/>
                  <a:gd name="T4" fmla="*/ 78 w 94"/>
                  <a:gd name="T5" fmla="*/ 65 h 65"/>
                  <a:gd name="T6" fmla="*/ 22 w 94"/>
                  <a:gd name="T7" fmla="*/ 65 h 65"/>
                  <a:gd name="T8" fmla="*/ 0 w 94"/>
                  <a:gd name="T9" fmla="*/ 44 h 65"/>
                  <a:gd name="T10" fmla="*/ 21 w 94"/>
                  <a:gd name="T11" fmla="*/ 23 h 65"/>
                  <a:gd name="T12" fmla="*/ 48 w 94"/>
                  <a:gd name="T13" fmla="*/ 0 h 65"/>
                  <a:gd name="T14" fmla="*/ 76 w 94"/>
                  <a:gd name="T15" fmla="*/ 27 h 65"/>
                  <a:gd name="T16" fmla="*/ 76 w 94"/>
                  <a:gd name="T17" fmla="*/ 33 h 65"/>
                  <a:gd name="T18" fmla="*/ 78 w 94"/>
                  <a:gd name="T19" fmla="*/ 33 h 65"/>
                  <a:gd name="T20" fmla="*/ 94 w 94"/>
                  <a:gd name="T21" fmla="*/ 49 h 65"/>
                  <a:gd name="T22" fmla="*/ 90 w 94"/>
                  <a:gd name="T23" fmla="*/ 61 h 65"/>
                  <a:gd name="T24" fmla="*/ 79 w 94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65">
                    <a:moveTo>
                      <a:pt x="79" y="65"/>
                    </a:move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5"/>
                      <a:pt x="78" y="65"/>
                      <a:pt x="78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0" y="65"/>
                      <a:pt x="0" y="56"/>
                      <a:pt x="0" y="44"/>
                    </a:cubicBezTo>
                    <a:cubicBezTo>
                      <a:pt x="0" y="33"/>
                      <a:pt x="10" y="23"/>
                      <a:pt x="21" y="23"/>
                    </a:cubicBezTo>
                    <a:cubicBezTo>
                      <a:pt x="23" y="10"/>
                      <a:pt x="35" y="0"/>
                      <a:pt x="48" y="0"/>
                    </a:cubicBezTo>
                    <a:cubicBezTo>
                      <a:pt x="64" y="0"/>
                      <a:pt x="76" y="12"/>
                      <a:pt x="76" y="27"/>
                    </a:cubicBezTo>
                    <a:cubicBezTo>
                      <a:pt x="76" y="29"/>
                      <a:pt x="76" y="31"/>
                      <a:pt x="76" y="33"/>
                    </a:cubicBezTo>
                    <a:cubicBezTo>
                      <a:pt x="77" y="33"/>
                      <a:pt x="77" y="33"/>
                      <a:pt x="78" y="33"/>
                    </a:cubicBezTo>
                    <a:cubicBezTo>
                      <a:pt x="87" y="33"/>
                      <a:pt x="94" y="40"/>
                      <a:pt x="94" y="49"/>
                    </a:cubicBezTo>
                    <a:cubicBezTo>
                      <a:pt x="94" y="53"/>
                      <a:pt x="93" y="57"/>
                      <a:pt x="90" y="61"/>
                    </a:cubicBezTo>
                    <a:cubicBezTo>
                      <a:pt x="87" y="64"/>
                      <a:pt x="83" y="65"/>
                      <a:pt x="79" y="65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868905" y="2473501"/>
                <a:ext cx="86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 64496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781858" y="1263742"/>
              <a:ext cx="2290794" cy="1505845"/>
              <a:chOff x="1196448" y="1275433"/>
              <a:chExt cx="2290794" cy="1505845"/>
            </a:xfrm>
          </p:grpSpPr>
          <p:sp>
            <p:nvSpPr>
              <p:cNvPr id="40" name="Freeform 179"/>
              <p:cNvSpPr>
                <a:spLocks noChangeAspect="1"/>
              </p:cNvSpPr>
              <p:nvPr/>
            </p:nvSpPr>
            <p:spPr bwMode="auto">
              <a:xfrm>
                <a:off x="1196448" y="1275433"/>
                <a:ext cx="2290794" cy="1497824"/>
              </a:xfrm>
              <a:custGeom>
                <a:avLst/>
                <a:gdLst>
                  <a:gd name="T0" fmla="*/ 79 w 94"/>
                  <a:gd name="T1" fmla="*/ 65 h 65"/>
                  <a:gd name="T2" fmla="*/ 79 w 94"/>
                  <a:gd name="T3" fmla="*/ 65 h 65"/>
                  <a:gd name="T4" fmla="*/ 78 w 94"/>
                  <a:gd name="T5" fmla="*/ 65 h 65"/>
                  <a:gd name="T6" fmla="*/ 22 w 94"/>
                  <a:gd name="T7" fmla="*/ 65 h 65"/>
                  <a:gd name="T8" fmla="*/ 0 w 94"/>
                  <a:gd name="T9" fmla="*/ 44 h 65"/>
                  <a:gd name="T10" fmla="*/ 21 w 94"/>
                  <a:gd name="T11" fmla="*/ 23 h 65"/>
                  <a:gd name="T12" fmla="*/ 48 w 94"/>
                  <a:gd name="T13" fmla="*/ 0 h 65"/>
                  <a:gd name="T14" fmla="*/ 76 w 94"/>
                  <a:gd name="T15" fmla="*/ 27 h 65"/>
                  <a:gd name="T16" fmla="*/ 76 w 94"/>
                  <a:gd name="T17" fmla="*/ 33 h 65"/>
                  <a:gd name="T18" fmla="*/ 78 w 94"/>
                  <a:gd name="T19" fmla="*/ 33 h 65"/>
                  <a:gd name="T20" fmla="*/ 94 w 94"/>
                  <a:gd name="T21" fmla="*/ 49 h 65"/>
                  <a:gd name="T22" fmla="*/ 90 w 94"/>
                  <a:gd name="T23" fmla="*/ 61 h 65"/>
                  <a:gd name="T24" fmla="*/ 79 w 94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65">
                    <a:moveTo>
                      <a:pt x="79" y="65"/>
                    </a:move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5"/>
                      <a:pt x="78" y="65"/>
                      <a:pt x="78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0" y="65"/>
                      <a:pt x="0" y="56"/>
                      <a:pt x="0" y="44"/>
                    </a:cubicBezTo>
                    <a:cubicBezTo>
                      <a:pt x="0" y="33"/>
                      <a:pt x="10" y="23"/>
                      <a:pt x="21" y="23"/>
                    </a:cubicBezTo>
                    <a:cubicBezTo>
                      <a:pt x="23" y="10"/>
                      <a:pt x="35" y="0"/>
                      <a:pt x="48" y="0"/>
                    </a:cubicBezTo>
                    <a:cubicBezTo>
                      <a:pt x="64" y="0"/>
                      <a:pt x="76" y="12"/>
                      <a:pt x="76" y="27"/>
                    </a:cubicBezTo>
                    <a:cubicBezTo>
                      <a:pt x="76" y="29"/>
                      <a:pt x="76" y="31"/>
                      <a:pt x="76" y="33"/>
                    </a:cubicBezTo>
                    <a:cubicBezTo>
                      <a:pt x="77" y="33"/>
                      <a:pt x="77" y="33"/>
                      <a:pt x="78" y="33"/>
                    </a:cubicBezTo>
                    <a:cubicBezTo>
                      <a:pt x="87" y="33"/>
                      <a:pt x="94" y="40"/>
                      <a:pt x="94" y="49"/>
                    </a:cubicBezTo>
                    <a:cubicBezTo>
                      <a:pt x="94" y="53"/>
                      <a:pt x="93" y="57"/>
                      <a:pt x="90" y="61"/>
                    </a:cubicBezTo>
                    <a:cubicBezTo>
                      <a:pt x="87" y="64"/>
                      <a:pt x="83" y="65"/>
                      <a:pt x="79" y="65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868905" y="2473501"/>
                <a:ext cx="86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 64511</a:t>
                </a:r>
              </a:p>
            </p:txBody>
          </p:sp>
        </p:grpSp>
        <p:pic>
          <p:nvPicPr>
            <p:cNvPr id="30" name="Picture 29" descr="C:\Users\DML - Sarah T\Desktop\21314 - Nokia Icon update March 2016\Artwork\NOKIA Network Icons - All PNGs\Light Blue PNG Icons\ARROWS ICON 3_Light Blue_RG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949" y="2123534"/>
              <a:ext cx="548640" cy="548640"/>
            </a:xfrm>
            <a:prstGeom prst="rect">
              <a:avLst/>
            </a:prstGeom>
            <a:solidFill>
              <a:schemeClr val="bg1"/>
            </a:solidFill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Straight Connector 32"/>
            <p:cNvCxnSpPr>
              <a:stCxn id="27" idx="3"/>
              <a:endCxn id="30" idx="1"/>
            </p:cNvCxnSpPr>
            <p:nvPr/>
          </p:nvCxnSpPr>
          <p:spPr>
            <a:xfrm>
              <a:off x="3761562" y="2397854"/>
              <a:ext cx="8133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504914" y="1948200"/>
              <a:ext cx="5036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11307" y="2059357"/>
              <a:ext cx="1275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Maintenance</a:t>
              </a:r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 flipV="1">
            <a:off x="3964977" y="2805095"/>
            <a:ext cx="1389558" cy="19712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14037" y="2831637"/>
            <a:ext cx="611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NOTIFICATION Cease "[TICKET-1-1438367390] software upgrade; back in 2 hours”</a:t>
            </a:r>
          </a:p>
        </p:txBody>
      </p:sp>
    </p:spTree>
    <p:extLst>
      <p:ext uri="{BB962C8B-B14F-4D97-AF65-F5344CB8AC3E}">
        <p14:creationId xmlns:p14="http://schemas.microsoft.com/office/powerpoint/2010/main" val="1354601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Guidelines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 “Administrative Shutdown” message for maintenance that is going to take some period of time </a:t>
            </a:r>
          </a:p>
          <a:p>
            <a:r>
              <a:rPr lang="en-US" dirty="0"/>
              <a:t>Send “Administrative Reset” message for maintenance that is for a short time, for example to reset a peer or to reboot a router</a:t>
            </a:r>
          </a:p>
          <a:p>
            <a:r>
              <a:rPr lang="en-US" dirty="0"/>
              <a:t>Include a ticket or reference number and make the message as informative as possible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Receiver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Log messages to logging systems</a:t>
            </a:r>
          </a:p>
          <a:p>
            <a:r>
              <a:rPr lang="en-US" dirty="0"/>
              <a:t>Reference ticket number in email or other notifications for more details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54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OpenBGPD</a:t>
            </a:r>
            <a:r>
              <a:rPr lang="en-US" dirty="0"/>
              <a:t> 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8683"/>
            <a:ext cx="4040188" cy="479822"/>
          </a:xfrm>
        </p:spPr>
        <p:txBody>
          <a:bodyPr>
            <a:normAutofit/>
          </a:bodyPr>
          <a:lstStyle/>
          <a:p>
            <a:r>
              <a:rPr lang="en-US" sz="2000" dirty="0"/>
              <a:t>Sender: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67" y="1535480"/>
            <a:ext cx="8229600" cy="9580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job@kiera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 ~]$ </a:t>
            </a: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bgpctl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 neighbor 165.254.255.24 down "</a:t>
            </a:r>
            <a:r>
              <a:rPr lang="mr-IN" sz="1500" b="1" dirty="0">
                <a:latin typeface="Courier New" charset="0"/>
                <a:ea typeface="Courier New" charset="0"/>
                <a:cs typeface="Courier New" charset="0"/>
              </a:rPr>
              <a:t>[TICKET-1-1438367390] 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we are upgrading to </a:t>
            </a:r>
            <a:r>
              <a:rPr lang="en-US" sz="1500" b="1" dirty="0" err="1">
                <a:latin typeface="Courier New" charset="0"/>
                <a:ea typeface="Courier New" charset="0"/>
                <a:cs typeface="Courier New" charset="0"/>
              </a:rPr>
              <a:t>openbsd</a:t>
            </a:r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6.1, be back in 30 minutes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500" dirty="0" err="1">
                <a:latin typeface="Courier New" charset="0"/>
                <a:ea typeface="Courier New" charset="0"/>
                <a:cs typeface="Courier New" charset="0"/>
              </a:rPr>
              <a:t>job@kiera</a:t>
            </a:r>
            <a:r>
              <a:rPr lang="en-US" sz="1500" dirty="0">
                <a:latin typeface="Courier New" charset="0"/>
                <a:ea typeface="Courier New" charset="0"/>
                <a:cs typeface="Courier New" charset="0"/>
              </a:rPr>
              <a:t> ~]$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493521"/>
            <a:ext cx="8128541" cy="1918799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dirty="0"/>
              <a:t>Receiver</a:t>
            </a:r>
            <a:r>
              <a:rPr lang="en-US" sz="2200" b="1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Jan  8 19:28:54 shutdown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bgpd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[50719]: neighbor 165.254.255.26: received notification: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Cease, administratively down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Jan  8 19:28:54 shutdown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bgpd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[50719]: neighbor 165.254.255.26: received shutdown reason: "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[TICKET-1-1438367390]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we are upgrading to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openbsd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6.1, be back in 30 minutes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1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Status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2660"/>
              </p:ext>
            </p:extLst>
          </p:nvPr>
        </p:nvGraphicFramePr>
        <p:xfrm>
          <a:off x="1654821" y="983167"/>
          <a:ext cx="5834358" cy="3596640"/>
        </p:xfrm>
        <a:graphic>
          <a:graphicData uri="http://schemas.openxmlformats.org/drawingml/2006/table">
            <a:tbl>
              <a:tblPr/>
              <a:tblGrid>
                <a:gridCol w="19447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786">
                  <a:extLst>
                    <a:ext uri="{9D8B030D-6E8A-4147-A177-3AD203B41FA5}">
                      <a16:colId xmlns="" xmlns:a16="http://schemas.microsoft.com/office/drawing/2014/main" val="1004439510"/>
                    </a:ext>
                  </a:extLst>
                </a:gridCol>
                <a:gridCol w="19447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Implementation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Software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n-US" sz="1200" dirty="0" err="1"/>
                        <a:t>cz.nic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3"/>
                        </a:rPr>
                        <a:t>BIRD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Unknown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n-US" sz="1200" dirty="0"/>
                        <a:t>Cisco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4"/>
                        </a:rPr>
                        <a:t>IOS XR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Unknown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n-US" sz="1200" dirty="0" err="1"/>
                        <a:t>ExaBGP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hlinkClick r:id="rId5"/>
                        </a:rPr>
                        <a:t>ExaBGP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✔ Done!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n-US" sz="1200" dirty="0" err="1"/>
                        <a:t>FreeRangeRouting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hlinkClick r:id="rId6"/>
                        </a:rPr>
                        <a:t>frr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✔ Done!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n-US" sz="1200" dirty="0"/>
                        <a:t>OSRG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hlinkClick r:id="rId7"/>
                        </a:rPr>
                        <a:t>GoBGP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✔ Done!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n-US" sz="1200" dirty="0"/>
                        <a:t>Juniper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hlinkClick r:id="rId8"/>
                        </a:rPr>
                        <a:t>Junos</a:t>
                      </a:r>
                      <a:r>
                        <a:rPr lang="en-US" sz="1200" dirty="0">
                          <a:hlinkClick r:id="rId8"/>
                        </a:rPr>
                        <a:t> OS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Unknown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n-US" sz="1200" dirty="0"/>
                        <a:t>Nokia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linkClick r:id="rId9"/>
                        </a:rPr>
                        <a:t>SR OS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Unknown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n-US" sz="1200" dirty="0"/>
                        <a:t>OpenBSD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hlinkClick r:id="rId10"/>
                        </a:rPr>
                        <a:t>OpenBGPD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✔ Done!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n-US" sz="1200" dirty="0"/>
                        <a:t>OSRG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hlinkClick r:id="rId7"/>
                        </a:rPr>
                        <a:t>GoBGP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✔ Done!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5974141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n-US" sz="1200" dirty="0"/>
                        <a:t>pmacct.net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hlinkClick r:id="rId11"/>
                        </a:rPr>
                        <a:t>pmacct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✔ Done!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n-US" sz="1200" dirty="0"/>
                        <a:t>tcpdump.org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hlinkClick r:id="rId12"/>
                        </a:rPr>
                        <a:t>tcpdump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BBB5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✔ Done!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0416434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r>
                        <a:rPr lang="en-US" sz="1200" dirty="0"/>
                        <a:t>Wireshark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13"/>
                        </a:rPr>
                        <a:t>Dissector</a:t>
                      </a:r>
                      <a:endParaRPr lang="en-US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BBB5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✔ Done!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34229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104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16" descr="\\DML-NAS\DML_Data\1 Live Jobs\Nokia\21314 - Nokia Icon update March 2016\Artwork\NOKIA Network Icons - All PNGs\Blue Black PNG Icons\ARROWS ICON 3_Blue Black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0" y="1920240"/>
            <a:ext cx="1303020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8882" y="1347864"/>
            <a:ext cx="1045479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Security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3632" y="992145"/>
            <a:ext cx="1555234" cy="4001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Performance</a:t>
            </a:r>
          </a:p>
        </p:txBody>
      </p:sp>
      <p:sp>
        <p:nvSpPr>
          <p:cNvPr id="11" name="Arrow: Up-Down 10"/>
          <p:cNvSpPr/>
          <p:nvPr/>
        </p:nvSpPr>
        <p:spPr>
          <a:xfrm>
            <a:off x="4391599" y="3289542"/>
            <a:ext cx="360803" cy="1162738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1004549" y="2677947"/>
            <a:ext cx="1611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RFC 8212</a:t>
            </a:r>
            <a:r>
              <a:rPr lang="en-US" dirty="0"/>
              <a:t>:                    Apply secure EBGP policy defaults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881" y="1634256"/>
            <a:ext cx="1654783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RFC 7999</a:t>
            </a:r>
            <a:r>
              <a:rPr lang="en-US" dirty="0"/>
              <a:t>: </a:t>
            </a:r>
          </a:p>
          <a:p>
            <a:r>
              <a:rPr lang="en-US" dirty="0"/>
              <a:t>Signal destination-based blackholing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4554" y="1280114"/>
            <a:ext cx="3098619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draft-</a:t>
            </a:r>
            <a:r>
              <a:rPr lang="en-US" b="1" dirty="0" err="1">
                <a:hlinkClick r:id="rId5"/>
              </a:rPr>
              <a:t>ietf</a:t>
            </a:r>
            <a:r>
              <a:rPr lang="en-US" b="1" dirty="0">
                <a:hlinkClick r:id="rId5"/>
              </a:rPr>
              <a:t>-grow-</a:t>
            </a:r>
            <a:r>
              <a:rPr lang="en-US" b="1" dirty="0" err="1">
                <a:hlinkClick r:id="rId5"/>
              </a:rPr>
              <a:t>bgp</a:t>
            </a:r>
            <a:r>
              <a:rPr lang="en-US" b="1" dirty="0">
                <a:hlinkClick r:id="rId5"/>
              </a:rPr>
              <a:t>-</a:t>
            </a:r>
            <a:r>
              <a:rPr lang="en-US" b="1" dirty="0" err="1">
                <a:hlinkClick r:id="rId5"/>
              </a:rPr>
              <a:t>gshut</a:t>
            </a:r>
            <a:r>
              <a:rPr lang="en-US" dirty="0"/>
              <a:t>:</a:t>
            </a:r>
          </a:p>
          <a:p>
            <a:r>
              <a:rPr lang="en-US" dirty="0"/>
              <a:t>Reduce packet loss through cooperation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4555" y="1784448"/>
            <a:ext cx="3591230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6"/>
              </a:rPr>
              <a:t>draft-</a:t>
            </a:r>
            <a:r>
              <a:rPr lang="en-US" b="1" dirty="0" err="1">
                <a:hlinkClick r:id="rId6"/>
              </a:rPr>
              <a:t>ietf</a:t>
            </a:r>
            <a:r>
              <a:rPr lang="en-US" b="1" dirty="0">
                <a:hlinkClick r:id="rId6"/>
              </a:rPr>
              <a:t>-grow-</a:t>
            </a:r>
            <a:r>
              <a:rPr lang="en-US" b="1" dirty="0" err="1">
                <a:hlinkClick r:id="rId6"/>
              </a:rPr>
              <a:t>bgp</a:t>
            </a:r>
            <a:r>
              <a:rPr lang="en-US" b="1" dirty="0">
                <a:hlinkClick r:id="rId6"/>
              </a:rPr>
              <a:t>-session-culling</a:t>
            </a:r>
            <a:r>
              <a:rPr lang="en-US" dirty="0"/>
              <a:t>:</a:t>
            </a:r>
          </a:p>
          <a:p>
            <a:r>
              <a:rPr lang="en-US" dirty="0"/>
              <a:t>Reduce packet loss through correct procedures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7086" y="1682662"/>
            <a:ext cx="303028" cy="65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Rectangle 28"/>
          <p:cNvSpPr/>
          <p:nvPr/>
        </p:nvSpPr>
        <p:spPr>
          <a:xfrm>
            <a:off x="4100007" y="2334172"/>
            <a:ext cx="303028" cy="65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1004550" y="2385479"/>
            <a:ext cx="8792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Safety</a:t>
            </a:r>
          </a:p>
        </p:txBody>
      </p:sp>
      <p:sp>
        <p:nvSpPr>
          <p:cNvPr id="23" name="Arrow: Up-Down 12"/>
          <p:cNvSpPr/>
          <p:nvPr/>
        </p:nvSpPr>
        <p:spPr>
          <a:xfrm rot="5400000">
            <a:off x="3119058" y="1985744"/>
            <a:ext cx="360803" cy="1172013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Arrow: Up-Down 18"/>
          <p:cNvSpPr/>
          <p:nvPr/>
        </p:nvSpPr>
        <p:spPr>
          <a:xfrm rot="5400000">
            <a:off x="5669227" y="1980656"/>
            <a:ext cx="360803" cy="1182189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TextBox 24"/>
          <p:cNvSpPr txBox="1"/>
          <p:nvPr/>
        </p:nvSpPr>
        <p:spPr>
          <a:xfrm>
            <a:off x="2495155" y="3342528"/>
            <a:ext cx="161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Management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5156" y="3643120"/>
            <a:ext cx="1589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7"/>
              </a:rPr>
              <a:t>RFC 8092</a:t>
            </a:r>
            <a:r>
              <a:rPr lang="en-US" dirty="0"/>
              <a:t>:       Signal large communities with 32-bit ASNs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0492" y="3643120"/>
            <a:ext cx="1452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8"/>
              </a:rPr>
              <a:t>RFC 8203</a:t>
            </a:r>
            <a:r>
              <a:rPr lang="en-US" dirty="0"/>
              <a:t>:      Send freeform message with BGP shutdown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8889" y="3342528"/>
            <a:ext cx="1573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Coordination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5410105" y="985907"/>
            <a:ext cx="3645679" cy="133169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36457" y="1390507"/>
            <a:ext cx="8354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</a:rPr>
              <a:t>BGP</a:t>
            </a:r>
          </a:p>
        </p:txBody>
      </p:sp>
    </p:spTree>
    <p:extLst>
      <p:ext uri="{BB962C8B-B14F-4D97-AF65-F5344CB8AC3E}">
        <p14:creationId xmlns:p14="http://schemas.microsoft.com/office/powerpoint/2010/main" val="3760976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Maintenance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Voluntary Shutdown (YOU)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take action before maintenance to reroute traffic and minimize the impact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You use BGP shutdown communication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You use graceful BGP session shutdown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Involuntary Shutdown (other folks)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Maintenance on lower layer network breaks end-to-end path, but link stays up</a:t>
            </a:r>
          </a:p>
          <a:p>
            <a:r>
              <a:rPr lang="en-US" dirty="0"/>
              <a:t>BGP sessions only go down after hold timer expires</a:t>
            </a:r>
          </a:p>
          <a:p>
            <a:r>
              <a:rPr lang="en-US" dirty="0"/>
              <a:t>Could blackhole traffic during this time until traffic is rerouted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Your network provider uses BGP culling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48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does </a:t>
            </a:r>
            <a:r>
              <a:rPr lang="en-US" dirty="0" err="1"/>
              <a:t>blackholing</a:t>
            </a:r>
            <a:r>
              <a:rPr lang="en-US" dirty="0"/>
              <a:t> happen with vanilla shutdown?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5167851" cy="35162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Lack of an alternative route on some routers</a:t>
            </a:r>
          </a:p>
          <a:p>
            <a:r>
              <a:rPr lang="en-US" dirty="0"/>
              <a:t>Transient routing inconsistency</a:t>
            </a:r>
          </a:p>
          <a:p>
            <a:r>
              <a:rPr lang="en-US" dirty="0"/>
              <a:t>A route reflector may only propagate its best path</a:t>
            </a:r>
          </a:p>
          <a:p>
            <a:r>
              <a:rPr lang="en-US" dirty="0"/>
              <a:t>The backup ASBR may not advertise the backup path because the nominal path is preferred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Admittedly, the above scenarios usually are short periods of </a:t>
            </a:r>
            <a:r>
              <a:rPr lang="en-US" dirty="0" err="1"/>
              <a:t>blackholing</a:t>
            </a:r>
            <a:r>
              <a:rPr lang="en-US" dirty="0"/>
              <a:t>, but why accept that if they can easily be prevented?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005515" y="2321031"/>
            <a:ext cx="797744" cy="712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ASBR</a:t>
            </a:r>
            <a:endParaRPr lang="en-US" sz="1050" dirty="0"/>
          </a:p>
        </p:txBody>
      </p:sp>
      <p:sp>
        <p:nvSpPr>
          <p:cNvPr id="6" name="Oval 5"/>
          <p:cNvSpPr/>
          <p:nvPr/>
        </p:nvSpPr>
        <p:spPr>
          <a:xfrm>
            <a:off x="6855761" y="1190994"/>
            <a:ext cx="797744" cy="712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RR</a:t>
            </a:r>
          </a:p>
        </p:txBody>
      </p:sp>
      <p:sp>
        <p:nvSpPr>
          <p:cNvPr id="7" name="Oval 6"/>
          <p:cNvSpPr/>
          <p:nvPr/>
        </p:nvSpPr>
        <p:spPr>
          <a:xfrm>
            <a:off x="7694250" y="2321031"/>
            <a:ext cx="797744" cy="712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ASBR</a:t>
            </a:r>
            <a:endParaRPr lang="en-US" sz="1050" dirty="0"/>
          </a:p>
        </p:txBody>
      </p:sp>
      <p:sp>
        <p:nvSpPr>
          <p:cNvPr id="8" name="Oval 7"/>
          <p:cNvSpPr/>
          <p:nvPr/>
        </p:nvSpPr>
        <p:spPr>
          <a:xfrm>
            <a:off x="6855761" y="3730067"/>
            <a:ext cx="797744" cy="71204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Peer</a:t>
            </a:r>
          </a:p>
        </p:txBody>
      </p:sp>
      <p:cxnSp>
        <p:nvCxnSpPr>
          <p:cNvPr id="14" name="Straight Arrow Connector 13"/>
          <p:cNvCxnSpPr>
            <a:stCxn id="8" idx="7"/>
          </p:cNvCxnSpPr>
          <p:nvPr/>
        </p:nvCxnSpPr>
        <p:spPr>
          <a:xfrm flipV="1">
            <a:off x="7536678" y="3033073"/>
            <a:ext cx="424258" cy="80127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27276" y="3411103"/>
            <a:ext cx="8803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1) Shutdown</a:t>
            </a:r>
            <a:br>
              <a:rPr lang="en-US" sz="1050" dirty="0"/>
            </a:br>
            <a:r>
              <a:rPr lang="en-US" sz="1050" dirty="0"/>
              <a:t>(cease)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460638" y="1865392"/>
            <a:ext cx="367675" cy="53416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07478" y="1700626"/>
            <a:ext cx="8619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2) withdraw</a:t>
            </a:r>
          </a:p>
          <a:p>
            <a:r>
              <a:rPr lang="en-US" sz="1050" dirty="0"/>
              <a:t>3) New path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9298" y="3490778"/>
            <a:ext cx="11272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Steady announce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595188" y="2980936"/>
            <a:ext cx="514017" cy="786841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" idx="3"/>
          </p:cNvCxnSpPr>
          <p:nvPr/>
        </p:nvCxnSpPr>
        <p:spPr>
          <a:xfrm flipV="1">
            <a:off x="6595188" y="1798759"/>
            <a:ext cx="377400" cy="522272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66305" y="1957121"/>
            <a:ext cx="11272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Steady announce</a:t>
            </a:r>
            <a:endParaRPr lang="en-US" sz="105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568143" y="1816915"/>
            <a:ext cx="379291" cy="50411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23A-C635-764A-986B-3B1ABCFC54C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0" y="231395"/>
            <a:ext cx="7517081" cy="45018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Battle of Operations 2016 - 2017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Graceful Shutdown triggers “path hunting”</a:t>
            </a:r>
          </a:p>
        </p:txBody>
      </p:sp>
      <p:sp>
        <p:nvSpPr>
          <p:cNvPr id="4" name="Oval 3"/>
          <p:cNvSpPr/>
          <p:nvPr/>
        </p:nvSpPr>
        <p:spPr>
          <a:xfrm>
            <a:off x="377713" y="2398053"/>
            <a:ext cx="797744" cy="712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ASBR</a:t>
            </a:r>
          </a:p>
        </p:txBody>
      </p:sp>
      <p:sp>
        <p:nvSpPr>
          <p:cNvPr id="5" name="Oval 4"/>
          <p:cNvSpPr/>
          <p:nvPr/>
        </p:nvSpPr>
        <p:spPr>
          <a:xfrm>
            <a:off x="1227959" y="1268016"/>
            <a:ext cx="797744" cy="712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RR</a:t>
            </a:r>
          </a:p>
        </p:txBody>
      </p:sp>
      <p:sp>
        <p:nvSpPr>
          <p:cNvPr id="6" name="Oval 5"/>
          <p:cNvSpPr/>
          <p:nvPr/>
        </p:nvSpPr>
        <p:spPr>
          <a:xfrm>
            <a:off x="2066448" y="2398053"/>
            <a:ext cx="797744" cy="712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ASBR</a:t>
            </a:r>
            <a:endParaRPr lang="en-US" sz="1050" dirty="0"/>
          </a:p>
        </p:txBody>
      </p:sp>
      <p:sp>
        <p:nvSpPr>
          <p:cNvPr id="7" name="Oval 6"/>
          <p:cNvSpPr/>
          <p:nvPr/>
        </p:nvSpPr>
        <p:spPr>
          <a:xfrm>
            <a:off x="1227959" y="3807089"/>
            <a:ext cx="797744" cy="71204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Peer</a:t>
            </a:r>
          </a:p>
        </p:txBody>
      </p:sp>
      <p:cxnSp>
        <p:nvCxnSpPr>
          <p:cNvPr id="8" name="Straight Arrow Connector 7"/>
          <p:cNvCxnSpPr>
            <a:stCxn id="10" idx="7"/>
          </p:cNvCxnSpPr>
          <p:nvPr/>
        </p:nvCxnSpPr>
        <p:spPr>
          <a:xfrm flipV="1">
            <a:off x="1908876" y="3110095"/>
            <a:ext cx="424258" cy="80127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0511" y="3305562"/>
            <a:ext cx="182133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1) Signal “lower LOCAL_PREF”</a:t>
            </a:r>
            <a:br>
              <a:rPr lang="en-US" sz="1050" dirty="0"/>
            </a:br>
            <a:r>
              <a:rPr lang="en-US" sz="1050" dirty="0"/>
              <a:t>4) shutdown session (cease)</a:t>
            </a:r>
          </a:p>
          <a:p>
            <a:pPr marL="257175" indent="-257175" algn="ctr">
              <a:buAutoNum type="arabicParenR"/>
            </a:pPr>
            <a:endParaRPr lang="en-US" sz="105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32836" y="1942414"/>
            <a:ext cx="367675" cy="534161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97283" y="1752214"/>
            <a:ext cx="17844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2) ANNOUNCE with LP=0</a:t>
            </a:r>
          </a:p>
          <a:p>
            <a:r>
              <a:rPr lang="en-US" sz="1050" dirty="0"/>
              <a:t>3) Receive New path from RR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967386" y="3057958"/>
            <a:ext cx="514017" cy="786841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3"/>
          </p:cNvCxnSpPr>
          <p:nvPr/>
        </p:nvCxnSpPr>
        <p:spPr>
          <a:xfrm flipV="1">
            <a:off x="967386" y="1875781"/>
            <a:ext cx="377400" cy="522272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8503" y="2034143"/>
            <a:ext cx="11272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Steady announce</a:t>
            </a:r>
            <a:endParaRPr lang="en-US" sz="105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40341" y="1893937"/>
            <a:ext cx="379291" cy="50411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14778" y="1325921"/>
            <a:ext cx="44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/>
              <a:t>Initiated by the operator on the router before maintenance by sending the GRACEFUL_SHUTDOWN well-known community (65535:0 as per IANA)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/>
              <a:t>Receiving EBGP peer sets LOCAL_PREFERENCE to 0 and selects paths to route traffic away from the initiator, (similar to setting overload in an ISIS)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/>
              <a:t>When BGP session goes down, minimizes impact to traffic because alternate paths have already been installed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23A-C635-764A-986B-3B1ABCFC54C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4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Usage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To support receiving graceful shutdown, update your routing policy to</a:t>
            </a:r>
          </a:p>
          <a:p>
            <a:pPr lvl="1"/>
            <a:r>
              <a:rPr lang="en-US"/>
              <a:t>Match the GRACEFUL_SHUTDOWN well-known community (65535:0)</a:t>
            </a:r>
          </a:p>
          <a:p>
            <a:pPr lvl="1"/>
            <a:r>
              <a:rPr lang="en-US"/>
              <a:t>Set the LOCAL_PREF attribute to a low value, like 0</a:t>
            </a:r>
          </a:p>
          <a:p>
            <a:r>
              <a:rPr lang="en-US"/>
              <a:t>To send graceful shutdown, update your routing policy to</a:t>
            </a:r>
          </a:p>
          <a:p>
            <a:pPr lvl="1"/>
            <a:r>
              <a:rPr lang="en-US"/>
              <a:t>Send the GRACEFUL_SHUTDOWN well-known community (65535:0) before you start maintenance</a:t>
            </a:r>
          </a:p>
          <a:p>
            <a:pPr lvl="1"/>
            <a:r>
              <a:rPr lang="en-US"/>
              <a:t>When ingress traffic from the peer has stopped, start maintenance and use BGP shutdown communication</a:t>
            </a:r>
          </a:p>
          <a:p>
            <a:pPr lvl="1"/>
            <a:r>
              <a:rPr lang="en-US"/>
              <a:t>Remove the GRACEFUL_SHUTDOWN well-known community when you are done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30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86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Configuration Example – Simple to Implement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2718" y="1216417"/>
            <a:ext cx="4114800" cy="2778068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route-policy AS64497-ebgp-inbound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if community matches-any (65535:0) then</a:t>
            </a:r>
          </a:p>
          <a:p>
            <a:pPr marL="0" indent="0">
              <a:buNone/>
            </a:pP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  set local-preference 0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endif</a:t>
            </a: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end-policy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router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bgp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64496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neighbor 2001:db8:1:2::1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remote-as 64497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address-family ipv6 unicast</a:t>
            </a: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send-community-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ebgp</a:t>
            </a: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route-policy AS64497-ebgp-inbound 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216416"/>
            <a:ext cx="4446871" cy="101566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community-list standard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gshut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65535:0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route-map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ebgp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-in permit 10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match community 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gshut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  set local-preference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816306"/>
            <a:ext cx="3581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Arista/Brocade/IOS/Quagga/FRR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718" y="798828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IOS XR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625332"/>
            <a:ext cx="4446871" cy="2123658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community "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gshut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" members "65535:0"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policy-statement "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ebgp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-in"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entry 10    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 from        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community "</a:t>
            </a:r>
            <a:r>
              <a:rPr lang="en-US" sz="1200" b="1" dirty="0" err="1">
                <a:latin typeface="Courier New" charset="0"/>
                <a:ea typeface="Courier New" charset="0"/>
                <a:cs typeface="Courier New" charset="0"/>
              </a:rPr>
              <a:t>gshut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 exit        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 action accept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sz="1200" b="1" dirty="0">
                <a:latin typeface="Courier New" charset="0"/>
                <a:ea typeface="Courier New" charset="0"/>
                <a:cs typeface="Courier New" charset="0"/>
              </a:rPr>
              <a:t>local-preference 0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 exit 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exit  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exit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22522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Nokia</a:t>
            </a:r>
          </a:p>
        </p:txBody>
      </p:sp>
    </p:spTree>
    <p:extLst>
      <p:ext uri="{BB962C8B-B14F-4D97-AF65-F5344CB8AC3E}">
        <p14:creationId xmlns:p14="http://schemas.microsoft.com/office/powerpoint/2010/main" val="1401485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GRACEFUL_SHUTDOWN signals: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1656"/>
            <a:ext cx="7886700" cy="17320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/>
              <a:t>“Hello everyone, if you consider this path your ‘best path’,</a:t>
            </a:r>
          </a:p>
          <a:p>
            <a:pPr marL="0" indent="0" algn="ctr">
              <a:buNone/>
            </a:pPr>
            <a:r>
              <a:rPr lang="en-US" i="1" dirty="0"/>
              <a:t>please start considering this path the ’worst path’</a:t>
            </a:r>
          </a:p>
          <a:p>
            <a:pPr marL="0" indent="0" algn="ctr">
              <a:buNone/>
            </a:pPr>
            <a:r>
              <a:rPr lang="en-US" i="1" dirty="0"/>
              <a:t>and if you find anything better install that into your FIB.</a:t>
            </a:r>
          </a:p>
          <a:p>
            <a:pPr marL="0" indent="0" algn="ctr">
              <a:buNone/>
            </a:pPr>
            <a:r>
              <a:rPr lang="en-US" i="1" dirty="0"/>
              <a:t>This path will disappear within a few minutes.”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23A-C635-764A-986B-3B1ABCFC54CC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1757" y="3172138"/>
            <a:ext cx="8710862" cy="1732054"/>
          </a:xfrm>
          <a:prstGeom prst="rect">
            <a:avLst/>
          </a:prstGeom>
        </p:spPr>
        <p:txBody>
          <a:bodyPr vert="horz" lIns="68580" tIns="34290" rIns="68580" bIns="34290" numCol="3" rtlCol="0">
            <a:normAutofit fontScale="850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Operators known to honor the </a:t>
            </a:r>
            <a:r>
              <a:rPr lang="en-US" sz="2000" dirty="0" err="1"/>
              <a:t>graceful_shutdown</a:t>
            </a:r>
            <a:r>
              <a:rPr lang="en-US" sz="2000" dirty="0"/>
              <a:t> well-known community: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NTT </a:t>
            </a:r>
            <a:r>
              <a:rPr lang="en-US" sz="2000" dirty="0" smtClean="0"/>
              <a:t>(</a:t>
            </a:r>
            <a:r>
              <a:rPr lang="en-US" sz="2000" dirty="0"/>
              <a:t>AS 2914)</a:t>
            </a:r>
          </a:p>
          <a:p>
            <a:r>
              <a:rPr lang="en-US" sz="2000" dirty="0"/>
              <a:t>GTT (AS 3257)</a:t>
            </a:r>
          </a:p>
          <a:p>
            <a:r>
              <a:rPr lang="en-US" sz="2000" dirty="0" err="1"/>
              <a:t>Github</a:t>
            </a:r>
            <a:r>
              <a:rPr lang="en-US" sz="2000" dirty="0"/>
              <a:t> (AS 36459)</a:t>
            </a:r>
          </a:p>
          <a:p>
            <a:r>
              <a:rPr lang="en-US" sz="2000" dirty="0" err="1"/>
              <a:t>Nordunet</a:t>
            </a:r>
            <a:r>
              <a:rPr lang="en-US" sz="2000" dirty="0"/>
              <a:t> (AS 2603)</a:t>
            </a:r>
          </a:p>
          <a:p>
            <a:r>
              <a:rPr lang="en-US" sz="2000" dirty="0" err="1"/>
              <a:t>Coloclue</a:t>
            </a:r>
            <a:r>
              <a:rPr lang="en-US" sz="2000" dirty="0"/>
              <a:t> (AS 8283)</a:t>
            </a:r>
          </a:p>
          <a:p>
            <a:r>
              <a:rPr lang="en-US" sz="2000" dirty="0" err="1"/>
              <a:t>Amsio</a:t>
            </a:r>
            <a:r>
              <a:rPr lang="en-US" sz="2000" dirty="0"/>
              <a:t> (AS 8315)</a:t>
            </a:r>
          </a:p>
          <a:p>
            <a:r>
              <a:rPr lang="en-US" sz="2000" dirty="0"/>
              <a:t>BIT (AS 12859</a:t>
            </a:r>
            <a:r>
              <a:rPr lang="en-US" sz="2000" dirty="0" smtClean="0"/>
              <a:t>)</a:t>
            </a:r>
          </a:p>
          <a:p>
            <a:r>
              <a:rPr lang="is-IS" sz="2000" dirty="0"/>
              <a:t>Telia </a:t>
            </a:r>
            <a:r>
              <a:rPr lang="is-IS" sz="2000" dirty="0" smtClean="0"/>
              <a:t>(AS 3301/1299)</a:t>
            </a:r>
          </a:p>
          <a:p>
            <a:r>
              <a:rPr lang="is-IS" sz="2000" dirty="0" smtClean="0"/>
              <a:t>Tele2 (AS 1257)</a:t>
            </a:r>
          </a:p>
          <a:p>
            <a:r>
              <a:rPr lang="is-IS" sz="2000" dirty="0" smtClean="0"/>
              <a:t>SVT (AS 201641)</a:t>
            </a:r>
          </a:p>
          <a:p>
            <a:r>
              <a:rPr lang="is-IS" sz="2000" dirty="0" smtClean="0"/>
              <a:t>Netnod (AS 8674)</a:t>
            </a:r>
          </a:p>
          <a:p>
            <a:r>
              <a:rPr lang="is-IS" sz="2000" dirty="0" smtClean="0"/>
              <a:t>Bahnhof (AS 8473)</a:t>
            </a:r>
          </a:p>
          <a:p>
            <a:r>
              <a:rPr lang="is-IS" sz="2000" dirty="0" smtClean="0"/>
              <a:t>DGC </a:t>
            </a:r>
            <a:r>
              <a:rPr lang="is-IS" sz="2000" dirty="0"/>
              <a:t>Systems </a:t>
            </a:r>
            <a:r>
              <a:rPr lang="is-IS" sz="2000" dirty="0" smtClean="0"/>
              <a:t>(AS 21195)</a:t>
            </a:r>
          </a:p>
          <a:p>
            <a:r>
              <a:rPr lang="is-IS" sz="2000" dirty="0" smtClean="0"/>
              <a:t>ComHem (AS 39651)</a:t>
            </a:r>
          </a:p>
          <a:p>
            <a:r>
              <a:rPr lang="mr-IN" sz="2000" dirty="0" smtClean="0"/>
              <a:t>…</a:t>
            </a:r>
            <a:r>
              <a:rPr lang="en-US" sz="2000" dirty="0" smtClean="0"/>
              <a:t>  you</a:t>
            </a:r>
            <a:r>
              <a:rPr lang="en-US" sz="2000" dirty="0"/>
              <a:t>? </a:t>
            </a:r>
            <a:r>
              <a:rPr lang="en-US" sz="2000" dirty="0">
                <a:sym typeface="Wingdings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1532125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draft-</a:t>
            </a:r>
            <a:r>
              <a:rPr lang="en-US" sz="2800" dirty="0" err="1"/>
              <a:t>ietf</a:t>
            </a:r>
            <a:r>
              <a:rPr lang="en-US" sz="2800" dirty="0"/>
              <a:t>-grow-</a:t>
            </a:r>
            <a:r>
              <a:rPr lang="en-US" sz="2800" dirty="0" err="1"/>
              <a:t>bgp</a:t>
            </a:r>
            <a:r>
              <a:rPr lang="en-US" sz="2800" dirty="0"/>
              <a:t>-session-culling </a:t>
            </a:r>
            <a:br>
              <a:rPr lang="en-US" sz="2800" dirty="0"/>
            </a:br>
            <a:r>
              <a:rPr lang="en-US" sz="2800" dirty="0"/>
              <a:t>“Mitigating Negative Impact of Maintenance through BGP Session Culling”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88048"/>
            <a:ext cx="8229600" cy="14781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Performance problem: maintenance on lower layer network breaks path, but link stays up</a:t>
            </a:r>
          </a:p>
          <a:p>
            <a:r>
              <a:rPr lang="en-US" dirty="0"/>
              <a:t>Solution: network provider applies Layer 4 ACLs to block BGP control plane traffic while links are up</a:t>
            </a:r>
          </a:p>
          <a:p>
            <a:r>
              <a:rPr lang="en-US" dirty="0"/>
              <a:t>Routers continue to forward traffic until hold timer expires, no blackholing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80658" y="1312294"/>
            <a:ext cx="9305317" cy="1771194"/>
            <a:chOff x="-80920" y="1312294"/>
            <a:chExt cx="9305317" cy="1771194"/>
          </a:xfrm>
        </p:grpSpPr>
        <p:sp>
          <p:nvSpPr>
            <p:cNvPr id="30" name="TextBox 29"/>
            <p:cNvSpPr txBox="1"/>
            <p:nvPr/>
          </p:nvSpPr>
          <p:spPr>
            <a:xfrm>
              <a:off x="-80920" y="2067449"/>
              <a:ext cx="2465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BGP is up</a:t>
              </a:r>
            </a:p>
            <a:p>
              <a:pPr algn="r"/>
              <a:r>
                <a:rPr lang="en-US" dirty="0">
                  <a:solidFill>
                    <a:schemeClr val="accent2"/>
                  </a:solidFill>
                </a:rPr>
                <a:t>Until Hold Timer Expires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58949" y="2076371"/>
              <a:ext cx="2465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BGP is up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Until Hold Timer Expires</a:t>
              </a:r>
            </a:p>
          </p:txBody>
        </p:sp>
        <p:pic>
          <p:nvPicPr>
            <p:cNvPr id="7" name="Picture 16" descr="\\DML-NAS\DML_Data\1 Live Jobs\Nokia\21314 - Nokia Icon update March 2016\Artwork\NOKIA Network Icons - All PNGs\Blue Black PNG Icons\ARROWS ICON 3_Blue Black_RG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308" y="2172086"/>
              <a:ext cx="548640" cy="548640"/>
            </a:xfrm>
            <a:prstGeom prst="rect">
              <a:avLst/>
            </a:prstGeom>
            <a:solidFill>
              <a:schemeClr val="bg1"/>
            </a:solidFill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378834" y="1323985"/>
              <a:ext cx="2290794" cy="1505845"/>
              <a:chOff x="1196448" y="1275433"/>
              <a:chExt cx="2290794" cy="1505845"/>
            </a:xfrm>
          </p:grpSpPr>
          <p:sp>
            <p:nvSpPr>
              <p:cNvPr id="9" name="Freeform 179"/>
              <p:cNvSpPr>
                <a:spLocks noChangeAspect="1"/>
              </p:cNvSpPr>
              <p:nvPr/>
            </p:nvSpPr>
            <p:spPr bwMode="auto">
              <a:xfrm>
                <a:off x="1196448" y="1275433"/>
                <a:ext cx="2290794" cy="1497824"/>
              </a:xfrm>
              <a:custGeom>
                <a:avLst/>
                <a:gdLst>
                  <a:gd name="T0" fmla="*/ 79 w 94"/>
                  <a:gd name="T1" fmla="*/ 65 h 65"/>
                  <a:gd name="T2" fmla="*/ 79 w 94"/>
                  <a:gd name="T3" fmla="*/ 65 h 65"/>
                  <a:gd name="T4" fmla="*/ 78 w 94"/>
                  <a:gd name="T5" fmla="*/ 65 h 65"/>
                  <a:gd name="T6" fmla="*/ 22 w 94"/>
                  <a:gd name="T7" fmla="*/ 65 h 65"/>
                  <a:gd name="T8" fmla="*/ 0 w 94"/>
                  <a:gd name="T9" fmla="*/ 44 h 65"/>
                  <a:gd name="T10" fmla="*/ 21 w 94"/>
                  <a:gd name="T11" fmla="*/ 23 h 65"/>
                  <a:gd name="T12" fmla="*/ 48 w 94"/>
                  <a:gd name="T13" fmla="*/ 0 h 65"/>
                  <a:gd name="T14" fmla="*/ 76 w 94"/>
                  <a:gd name="T15" fmla="*/ 27 h 65"/>
                  <a:gd name="T16" fmla="*/ 76 w 94"/>
                  <a:gd name="T17" fmla="*/ 33 h 65"/>
                  <a:gd name="T18" fmla="*/ 78 w 94"/>
                  <a:gd name="T19" fmla="*/ 33 h 65"/>
                  <a:gd name="T20" fmla="*/ 94 w 94"/>
                  <a:gd name="T21" fmla="*/ 49 h 65"/>
                  <a:gd name="T22" fmla="*/ 90 w 94"/>
                  <a:gd name="T23" fmla="*/ 61 h 65"/>
                  <a:gd name="T24" fmla="*/ 79 w 94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65">
                    <a:moveTo>
                      <a:pt x="79" y="65"/>
                    </a:move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5"/>
                      <a:pt x="78" y="65"/>
                      <a:pt x="78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0" y="65"/>
                      <a:pt x="0" y="56"/>
                      <a:pt x="0" y="44"/>
                    </a:cubicBezTo>
                    <a:cubicBezTo>
                      <a:pt x="0" y="33"/>
                      <a:pt x="10" y="23"/>
                      <a:pt x="21" y="23"/>
                    </a:cubicBezTo>
                    <a:cubicBezTo>
                      <a:pt x="23" y="10"/>
                      <a:pt x="35" y="0"/>
                      <a:pt x="48" y="0"/>
                    </a:cubicBezTo>
                    <a:cubicBezTo>
                      <a:pt x="64" y="0"/>
                      <a:pt x="76" y="12"/>
                      <a:pt x="76" y="27"/>
                    </a:cubicBezTo>
                    <a:cubicBezTo>
                      <a:pt x="76" y="29"/>
                      <a:pt x="76" y="31"/>
                      <a:pt x="76" y="33"/>
                    </a:cubicBezTo>
                    <a:cubicBezTo>
                      <a:pt x="77" y="33"/>
                      <a:pt x="77" y="33"/>
                      <a:pt x="78" y="33"/>
                    </a:cubicBezTo>
                    <a:cubicBezTo>
                      <a:pt x="87" y="33"/>
                      <a:pt x="94" y="40"/>
                      <a:pt x="94" y="49"/>
                    </a:cubicBezTo>
                    <a:cubicBezTo>
                      <a:pt x="94" y="53"/>
                      <a:pt x="93" y="57"/>
                      <a:pt x="90" y="61"/>
                    </a:cubicBezTo>
                    <a:cubicBezTo>
                      <a:pt x="87" y="64"/>
                      <a:pt x="83" y="65"/>
                      <a:pt x="79" y="65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68905" y="2473501"/>
                <a:ext cx="86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 64496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474372" y="1312294"/>
              <a:ext cx="2290794" cy="1505845"/>
              <a:chOff x="1196448" y="1275433"/>
              <a:chExt cx="2290794" cy="1505845"/>
            </a:xfrm>
          </p:grpSpPr>
          <p:sp>
            <p:nvSpPr>
              <p:cNvPr id="15" name="Freeform 179"/>
              <p:cNvSpPr>
                <a:spLocks noChangeAspect="1"/>
              </p:cNvSpPr>
              <p:nvPr/>
            </p:nvSpPr>
            <p:spPr bwMode="auto">
              <a:xfrm>
                <a:off x="1196448" y="1275433"/>
                <a:ext cx="2290794" cy="1497824"/>
              </a:xfrm>
              <a:custGeom>
                <a:avLst/>
                <a:gdLst>
                  <a:gd name="T0" fmla="*/ 79 w 94"/>
                  <a:gd name="T1" fmla="*/ 65 h 65"/>
                  <a:gd name="T2" fmla="*/ 79 w 94"/>
                  <a:gd name="T3" fmla="*/ 65 h 65"/>
                  <a:gd name="T4" fmla="*/ 78 w 94"/>
                  <a:gd name="T5" fmla="*/ 65 h 65"/>
                  <a:gd name="T6" fmla="*/ 22 w 94"/>
                  <a:gd name="T7" fmla="*/ 65 h 65"/>
                  <a:gd name="T8" fmla="*/ 0 w 94"/>
                  <a:gd name="T9" fmla="*/ 44 h 65"/>
                  <a:gd name="T10" fmla="*/ 21 w 94"/>
                  <a:gd name="T11" fmla="*/ 23 h 65"/>
                  <a:gd name="T12" fmla="*/ 48 w 94"/>
                  <a:gd name="T13" fmla="*/ 0 h 65"/>
                  <a:gd name="T14" fmla="*/ 76 w 94"/>
                  <a:gd name="T15" fmla="*/ 27 h 65"/>
                  <a:gd name="T16" fmla="*/ 76 w 94"/>
                  <a:gd name="T17" fmla="*/ 33 h 65"/>
                  <a:gd name="T18" fmla="*/ 78 w 94"/>
                  <a:gd name="T19" fmla="*/ 33 h 65"/>
                  <a:gd name="T20" fmla="*/ 94 w 94"/>
                  <a:gd name="T21" fmla="*/ 49 h 65"/>
                  <a:gd name="T22" fmla="*/ 90 w 94"/>
                  <a:gd name="T23" fmla="*/ 61 h 65"/>
                  <a:gd name="T24" fmla="*/ 79 w 94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65">
                    <a:moveTo>
                      <a:pt x="79" y="65"/>
                    </a:move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5"/>
                      <a:pt x="78" y="65"/>
                      <a:pt x="78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0" y="65"/>
                      <a:pt x="0" y="56"/>
                      <a:pt x="0" y="44"/>
                    </a:cubicBezTo>
                    <a:cubicBezTo>
                      <a:pt x="0" y="33"/>
                      <a:pt x="10" y="23"/>
                      <a:pt x="21" y="23"/>
                    </a:cubicBezTo>
                    <a:cubicBezTo>
                      <a:pt x="23" y="10"/>
                      <a:pt x="35" y="0"/>
                      <a:pt x="48" y="0"/>
                    </a:cubicBezTo>
                    <a:cubicBezTo>
                      <a:pt x="64" y="0"/>
                      <a:pt x="76" y="12"/>
                      <a:pt x="76" y="27"/>
                    </a:cubicBezTo>
                    <a:cubicBezTo>
                      <a:pt x="76" y="29"/>
                      <a:pt x="76" y="31"/>
                      <a:pt x="76" y="33"/>
                    </a:cubicBezTo>
                    <a:cubicBezTo>
                      <a:pt x="77" y="33"/>
                      <a:pt x="77" y="33"/>
                      <a:pt x="78" y="33"/>
                    </a:cubicBezTo>
                    <a:cubicBezTo>
                      <a:pt x="87" y="33"/>
                      <a:pt x="94" y="40"/>
                      <a:pt x="94" y="49"/>
                    </a:cubicBezTo>
                    <a:cubicBezTo>
                      <a:pt x="94" y="53"/>
                      <a:pt x="93" y="57"/>
                      <a:pt x="90" y="61"/>
                    </a:cubicBezTo>
                    <a:cubicBezTo>
                      <a:pt x="87" y="64"/>
                      <a:pt x="83" y="65"/>
                      <a:pt x="79" y="65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68905" y="2473501"/>
                <a:ext cx="86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 64511</a:t>
                </a:r>
              </a:p>
            </p:txBody>
          </p:sp>
        </p:grpSp>
        <p:pic>
          <p:nvPicPr>
            <p:cNvPr id="8" name="Picture 7" descr="C:\Users\DML - Sarah T\Desktop\21314 - Nokia Icon update March 2016\Artwork\NOKIA Network Icons - All PNGs\Light Blue PNG Icons\ARROWS ICON 3_Light Blue_RG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463" y="2172086"/>
              <a:ext cx="548640" cy="548640"/>
            </a:xfrm>
            <a:prstGeom prst="rect">
              <a:avLst/>
            </a:prstGeom>
            <a:solidFill>
              <a:schemeClr val="bg1"/>
            </a:solidFill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>
              <a:stCxn id="7" idx="3"/>
              <a:endCxn id="8" idx="1"/>
            </p:cNvCxnSpPr>
            <p:nvPr/>
          </p:nvCxnSpPr>
          <p:spPr>
            <a:xfrm>
              <a:off x="2943948" y="2446406"/>
              <a:ext cx="33235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18" descr="C:\Users\DML - Sarah T\Desktop\21314 - Nokia Icon update March 2016\Artwork\NOKIA Network Icons - All PNGs\Gray 4 PNG Icons\CLOUD ICON_Gray 4_RG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701" y="1919427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885428" y="2775711"/>
              <a:ext cx="1418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Layer 2 Network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76432" y="1769262"/>
              <a:ext cx="6639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56906" y="1622755"/>
              <a:ext cx="1275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Maintenance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3207555" y="1870461"/>
              <a:ext cx="362513" cy="53250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540861" y="1869526"/>
              <a:ext cx="362513" cy="53250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325945" y="1356186"/>
              <a:ext cx="1461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Link up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Traffic is Dropped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26286" y="1356186"/>
              <a:ext cx="1461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Link up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Traffic is Dropped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030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draft-</a:t>
            </a:r>
            <a:r>
              <a:rPr lang="en-US" sz="2800" dirty="0" err="1"/>
              <a:t>ietf</a:t>
            </a:r>
            <a:r>
              <a:rPr lang="en-US" sz="2800" dirty="0"/>
              <a:t>-grow-</a:t>
            </a:r>
            <a:r>
              <a:rPr lang="en-US" sz="2800" dirty="0" err="1"/>
              <a:t>bgp</a:t>
            </a:r>
            <a:r>
              <a:rPr lang="en-US" sz="2800" dirty="0"/>
              <a:t>-session-culling </a:t>
            </a:r>
            <a:br>
              <a:rPr lang="en-US" sz="2800" dirty="0"/>
            </a:br>
            <a:r>
              <a:rPr lang="en-US" sz="2800" dirty="0"/>
              <a:t>“Mitigating Negative Impact of Maintenance through BGP Session Culling”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188048"/>
            <a:ext cx="8229600" cy="14781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Lower layer network provider applies Layer 4 ACLs to block BGP control plane traffic before maintenance starts</a:t>
            </a:r>
          </a:p>
          <a:p>
            <a:r>
              <a:rPr lang="en-US" dirty="0"/>
              <a:t>Data plane continues to forward</a:t>
            </a:r>
          </a:p>
          <a:p>
            <a:r>
              <a:rPr lang="en-US" dirty="0"/>
              <a:t>When BGP hold timer expires, BGP chooses a new path</a:t>
            </a:r>
          </a:p>
          <a:p>
            <a:r>
              <a:rPr lang="en-US" dirty="0"/>
              <a:t>Then lower layer network starts maintenance, and removes ACLs when maintenance is 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80658" y="1312294"/>
            <a:ext cx="9305317" cy="1771194"/>
            <a:chOff x="-80920" y="1312294"/>
            <a:chExt cx="9305317" cy="1771194"/>
          </a:xfrm>
        </p:grpSpPr>
        <p:sp>
          <p:nvSpPr>
            <p:cNvPr id="31" name="TextBox 30"/>
            <p:cNvSpPr txBox="1"/>
            <p:nvPr/>
          </p:nvSpPr>
          <p:spPr>
            <a:xfrm>
              <a:off x="-80920" y="2067449"/>
              <a:ext cx="2465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BGP is up</a:t>
              </a:r>
            </a:p>
            <a:p>
              <a:pPr algn="r"/>
              <a:r>
                <a:rPr lang="en-US" dirty="0">
                  <a:solidFill>
                    <a:schemeClr val="accent2"/>
                  </a:solidFill>
                </a:rPr>
                <a:t>Until Hold Timer Expires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58949" y="2076371"/>
              <a:ext cx="2465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BGP is up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Until Hold Timer Expires</a:t>
              </a:r>
            </a:p>
          </p:txBody>
        </p:sp>
        <p:pic>
          <p:nvPicPr>
            <p:cNvPr id="35" name="Picture 16" descr="\\DML-NAS\DML_Data\1 Live Jobs\Nokia\21314 - Nokia Icon update March 2016\Artwork\NOKIA Network Icons - All PNGs\Blue Black PNG Icons\ARROWS ICON 3_Blue Black_RG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5308" y="2172086"/>
              <a:ext cx="548640" cy="548640"/>
            </a:xfrm>
            <a:prstGeom prst="rect">
              <a:avLst/>
            </a:prstGeom>
            <a:solidFill>
              <a:schemeClr val="bg1"/>
            </a:solidFill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 35"/>
            <p:cNvGrpSpPr/>
            <p:nvPr/>
          </p:nvGrpSpPr>
          <p:grpSpPr>
            <a:xfrm>
              <a:off x="378834" y="1323985"/>
              <a:ext cx="2290794" cy="1505845"/>
              <a:chOff x="1196448" y="1275433"/>
              <a:chExt cx="2290794" cy="1505845"/>
            </a:xfrm>
          </p:grpSpPr>
          <p:sp>
            <p:nvSpPr>
              <p:cNvPr id="53" name="Freeform 179"/>
              <p:cNvSpPr>
                <a:spLocks noChangeAspect="1"/>
              </p:cNvSpPr>
              <p:nvPr/>
            </p:nvSpPr>
            <p:spPr bwMode="auto">
              <a:xfrm>
                <a:off x="1196448" y="1275433"/>
                <a:ext cx="2290794" cy="1497824"/>
              </a:xfrm>
              <a:custGeom>
                <a:avLst/>
                <a:gdLst>
                  <a:gd name="T0" fmla="*/ 79 w 94"/>
                  <a:gd name="T1" fmla="*/ 65 h 65"/>
                  <a:gd name="T2" fmla="*/ 79 w 94"/>
                  <a:gd name="T3" fmla="*/ 65 h 65"/>
                  <a:gd name="T4" fmla="*/ 78 w 94"/>
                  <a:gd name="T5" fmla="*/ 65 h 65"/>
                  <a:gd name="T6" fmla="*/ 22 w 94"/>
                  <a:gd name="T7" fmla="*/ 65 h 65"/>
                  <a:gd name="T8" fmla="*/ 0 w 94"/>
                  <a:gd name="T9" fmla="*/ 44 h 65"/>
                  <a:gd name="T10" fmla="*/ 21 w 94"/>
                  <a:gd name="T11" fmla="*/ 23 h 65"/>
                  <a:gd name="T12" fmla="*/ 48 w 94"/>
                  <a:gd name="T13" fmla="*/ 0 h 65"/>
                  <a:gd name="T14" fmla="*/ 76 w 94"/>
                  <a:gd name="T15" fmla="*/ 27 h 65"/>
                  <a:gd name="T16" fmla="*/ 76 w 94"/>
                  <a:gd name="T17" fmla="*/ 33 h 65"/>
                  <a:gd name="T18" fmla="*/ 78 w 94"/>
                  <a:gd name="T19" fmla="*/ 33 h 65"/>
                  <a:gd name="T20" fmla="*/ 94 w 94"/>
                  <a:gd name="T21" fmla="*/ 49 h 65"/>
                  <a:gd name="T22" fmla="*/ 90 w 94"/>
                  <a:gd name="T23" fmla="*/ 61 h 65"/>
                  <a:gd name="T24" fmla="*/ 79 w 94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65">
                    <a:moveTo>
                      <a:pt x="79" y="65"/>
                    </a:move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5"/>
                      <a:pt x="78" y="65"/>
                      <a:pt x="78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0" y="65"/>
                      <a:pt x="0" y="56"/>
                      <a:pt x="0" y="44"/>
                    </a:cubicBezTo>
                    <a:cubicBezTo>
                      <a:pt x="0" y="33"/>
                      <a:pt x="10" y="23"/>
                      <a:pt x="21" y="23"/>
                    </a:cubicBezTo>
                    <a:cubicBezTo>
                      <a:pt x="23" y="10"/>
                      <a:pt x="35" y="0"/>
                      <a:pt x="48" y="0"/>
                    </a:cubicBezTo>
                    <a:cubicBezTo>
                      <a:pt x="64" y="0"/>
                      <a:pt x="76" y="12"/>
                      <a:pt x="76" y="27"/>
                    </a:cubicBezTo>
                    <a:cubicBezTo>
                      <a:pt x="76" y="29"/>
                      <a:pt x="76" y="31"/>
                      <a:pt x="76" y="33"/>
                    </a:cubicBezTo>
                    <a:cubicBezTo>
                      <a:pt x="77" y="33"/>
                      <a:pt x="77" y="33"/>
                      <a:pt x="78" y="33"/>
                    </a:cubicBezTo>
                    <a:cubicBezTo>
                      <a:pt x="87" y="33"/>
                      <a:pt x="94" y="40"/>
                      <a:pt x="94" y="49"/>
                    </a:cubicBezTo>
                    <a:cubicBezTo>
                      <a:pt x="94" y="53"/>
                      <a:pt x="93" y="57"/>
                      <a:pt x="90" y="61"/>
                    </a:cubicBezTo>
                    <a:cubicBezTo>
                      <a:pt x="87" y="64"/>
                      <a:pt x="83" y="65"/>
                      <a:pt x="79" y="65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868905" y="2473501"/>
                <a:ext cx="86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 64496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474372" y="1312294"/>
              <a:ext cx="2290794" cy="1505845"/>
              <a:chOff x="1196448" y="1275433"/>
              <a:chExt cx="2290794" cy="1505845"/>
            </a:xfrm>
          </p:grpSpPr>
          <p:sp>
            <p:nvSpPr>
              <p:cNvPr id="51" name="Freeform 179"/>
              <p:cNvSpPr>
                <a:spLocks noChangeAspect="1"/>
              </p:cNvSpPr>
              <p:nvPr/>
            </p:nvSpPr>
            <p:spPr bwMode="auto">
              <a:xfrm>
                <a:off x="1196448" y="1275433"/>
                <a:ext cx="2290794" cy="1497824"/>
              </a:xfrm>
              <a:custGeom>
                <a:avLst/>
                <a:gdLst>
                  <a:gd name="T0" fmla="*/ 79 w 94"/>
                  <a:gd name="T1" fmla="*/ 65 h 65"/>
                  <a:gd name="T2" fmla="*/ 79 w 94"/>
                  <a:gd name="T3" fmla="*/ 65 h 65"/>
                  <a:gd name="T4" fmla="*/ 78 w 94"/>
                  <a:gd name="T5" fmla="*/ 65 h 65"/>
                  <a:gd name="T6" fmla="*/ 22 w 94"/>
                  <a:gd name="T7" fmla="*/ 65 h 65"/>
                  <a:gd name="T8" fmla="*/ 0 w 94"/>
                  <a:gd name="T9" fmla="*/ 44 h 65"/>
                  <a:gd name="T10" fmla="*/ 21 w 94"/>
                  <a:gd name="T11" fmla="*/ 23 h 65"/>
                  <a:gd name="T12" fmla="*/ 48 w 94"/>
                  <a:gd name="T13" fmla="*/ 0 h 65"/>
                  <a:gd name="T14" fmla="*/ 76 w 94"/>
                  <a:gd name="T15" fmla="*/ 27 h 65"/>
                  <a:gd name="T16" fmla="*/ 76 w 94"/>
                  <a:gd name="T17" fmla="*/ 33 h 65"/>
                  <a:gd name="T18" fmla="*/ 78 w 94"/>
                  <a:gd name="T19" fmla="*/ 33 h 65"/>
                  <a:gd name="T20" fmla="*/ 94 w 94"/>
                  <a:gd name="T21" fmla="*/ 49 h 65"/>
                  <a:gd name="T22" fmla="*/ 90 w 94"/>
                  <a:gd name="T23" fmla="*/ 61 h 65"/>
                  <a:gd name="T24" fmla="*/ 79 w 94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65">
                    <a:moveTo>
                      <a:pt x="79" y="65"/>
                    </a:moveTo>
                    <a:cubicBezTo>
                      <a:pt x="79" y="65"/>
                      <a:pt x="79" y="65"/>
                      <a:pt x="79" y="65"/>
                    </a:cubicBezTo>
                    <a:cubicBezTo>
                      <a:pt x="79" y="65"/>
                      <a:pt x="78" y="65"/>
                      <a:pt x="78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0" y="65"/>
                      <a:pt x="0" y="56"/>
                      <a:pt x="0" y="44"/>
                    </a:cubicBezTo>
                    <a:cubicBezTo>
                      <a:pt x="0" y="33"/>
                      <a:pt x="10" y="23"/>
                      <a:pt x="21" y="23"/>
                    </a:cubicBezTo>
                    <a:cubicBezTo>
                      <a:pt x="23" y="10"/>
                      <a:pt x="35" y="0"/>
                      <a:pt x="48" y="0"/>
                    </a:cubicBezTo>
                    <a:cubicBezTo>
                      <a:pt x="64" y="0"/>
                      <a:pt x="76" y="12"/>
                      <a:pt x="76" y="27"/>
                    </a:cubicBezTo>
                    <a:cubicBezTo>
                      <a:pt x="76" y="29"/>
                      <a:pt x="76" y="31"/>
                      <a:pt x="76" y="33"/>
                    </a:cubicBezTo>
                    <a:cubicBezTo>
                      <a:pt x="77" y="33"/>
                      <a:pt x="77" y="33"/>
                      <a:pt x="78" y="33"/>
                    </a:cubicBezTo>
                    <a:cubicBezTo>
                      <a:pt x="87" y="33"/>
                      <a:pt x="94" y="40"/>
                      <a:pt x="94" y="49"/>
                    </a:cubicBezTo>
                    <a:cubicBezTo>
                      <a:pt x="94" y="53"/>
                      <a:pt x="93" y="57"/>
                      <a:pt x="90" y="61"/>
                    </a:cubicBezTo>
                    <a:cubicBezTo>
                      <a:pt x="87" y="64"/>
                      <a:pt x="83" y="65"/>
                      <a:pt x="79" y="65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868905" y="2473501"/>
                <a:ext cx="86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 64511</a:t>
                </a:r>
              </a:p>
            </p:txBody>
          </p:sp>
        </p:grpSp>
        <p:pic>
          <p:nvPicPr>
            <p:cNvPr id="41" name="Picture 40" descr="C:\Users\DML - Sarah T\Desktop\21314 - Nokia Icon update March 2016\Artwork\NOKIA Network Icons - All PNGs\Light Blue PNG Icons\ARROWS ICON 3_Light Blue_RG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463" y="2172086"/>
              <a:ext cx="548640" cy="548640"/>
            </a:xfrm>
            <a:prstGeom prst="rect">
              <a:avLst/>
            </a:prstGeom>
            <a:solidFill>
              <a:schemeClr val="bg1"/>
            </a:solidFill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Connector 41"/>
            <p:cNvCxnSpPr>
              <a:stCxn id="35" idx="3"/>
              <a:endCxn id="41" idx="1"/>
            </p:cNvCxnSpPr>
            <p:nvPr/>
          </p:nvCxnSpPr>
          <p:spPr>
            <a:xfrm>
              <a:off x="2943948" y="2446406"/>
              <a:ext cx="33235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18" descr="C:\Users\DML - Sarah T\Desktop\21314 - Nokia Icon update March 2016\Artwork\NOKIA Network Icons - All PNGs\Gray 4 PNG Icons\CLOUD ICON_Gray 4_RG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701" y="1919427"/>
              <a:ext cx="900000" cy="900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885428" y="2775711"/>
              <a:ext cx="1418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Layer 2 Network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76432" y="1769262"/>
              <a:ext cx="6639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56906" y="1622755"/>
              <a:ext cx="1275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Maintenance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3207555" y="1870461"/>
              <a:ext cx="362513" cy="53250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540861" y="1869526"/>
              <a:ext cx="362513" cy="53250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325945" y="1356186"/>
              <a:ext cx="1611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ACL Blocks BGP</a:t>
              </a:r>
            </a:p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Traffic is Forwarded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26286" y="1356186"/>
              <a:ext cx="1611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ACL Blocks BGP</a:t>
              </a:r>
            </a:p>
            <a:p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Traffic is Forwarded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288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“Involuntary Teardown” Usage </a:t>
            </a:r>
            <a:r>
              <a:rPr lang="en-US" dirty="0"/>
              <a:t>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ACLs are only applied to TCP/179 on directly connected IP addresses</a:t>
            </a:r>
          </a:p>
          <a:p>
            <a:pPr lvl="1"/>
            <a:r>
              <a:rPr lang="en-US" dirty="0" err="1"/>
              <a:t>Multihop</a:t>
            </a:r>
            <a:r>
              <a:rPr lang="en-US" dirty="0"/>
              <a:t> BGP control plane traffic is permitted</a:t>
            </a:r>
          </a:p>
          <a:p>
            <a:pPr lvl="1"/>
            <a:r>
              <a:rPr lang="en-US" dirty="0"/>
              <a:t>Data plane traffic is permitted</a:t>
            </a:r>
          </a:p>
          <a:p>
            <a:r>
              <a:rPr lang="en-US" dirty="0"/>
              <a:t>ACLs are applied to IPv4 and IPv6 IP addresses</a:t>
            </a:r>
          </a:p>
          <a:p>
            <a:r>
              <a:rPr lang="en-US" dirty="0"/>
              <a:t>Maintenance is started when data plane traffic has stopped or dropped significantly</a:t>
            </a:r>
          </a:p>
          <a:p>
            <a:r>
              <a:rPr lang="en-US" dirty="0"/>
              <a:t>ACLs are removed after maintenance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01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Shipping now:</a:t>
            </a:r>
          </a:p>
          <a:p>
            <a:pPr lvl="1"/>
            <a:r>
              <a:rPr lang="en-US" dirty="0"/>
              <a:t>Graceful Shutdown</a:t>
            </a:r>
          </a:p>
          <a:p>
            <a:pPr lvl="1"/>
            <a:r>
              <a:rPr lang="en-US" dirty="0"/>
              <a:t>BGP Session Culling</a:t>
            </a:r>
          </a:p>
          <a:p>
            <a:pPr lvl="1"/>
            <a:r>
              <a:rPr lang="en-US" dirty="0"/>
              <a:t>BLACKHOLE Community</a:t>
            </a:r>
          </a:p>
          <a:p>
            <a:r>
              <a:rPr lang="en-US" b="1" dirty="0"/>
              <a:t>Partially available:</a:t>
            </a:r>
          </a:p>
          <a:p>
            <a:pPr lvl="1"/>
            <a:r>
              <a:rPr lang="en-US" dirty="0"/>
              <a:t>Large BGP Communities</a:t>
            </a:r>
          </a:p>
          <a:p>
            <a:pPr lvl="1"/>
            <a:r>
              <a:rPr lang="en-US" dirty="0"/>
              <a:t>Shutdown Communication</a:t>
            </a:r>
          </a:p>
          <a:p>
            <a:pPr lvl="1"/>
            <a:r>
              <a:rPr lang="en-US" dirty="0"/>
              <a:t>EBGP Secure Defaults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08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 to Action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64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BGP Software Suppliers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them to support the following RFCs </a:t>
            </a:r>
            <a:r>
              <a:rPr lang="en-US" b="1" dirty="0"/>
              <a:t>now</a:t>
            </a:r>
            <a:r>
              <a:rPr lang="en-US" dirty="0"/>
              <a:t>, even if it’s already listed on their roadmap</a:t>
            </a:r>
          </a:p>
          <a:p>
            <a:pPr lvl="1"/>
            <a:r>
              <a:rPr lang="en-US" dirty="0">
                <a:hlinkClick r:id="rId2"/>
              </a:rPr>
              <a:t>RFC 8092</a:t>
            </a:r>
            <a:r>
              <a:rPr lang="en-US" dirty="0"/>
              <a:t> BGP Large Communities</a:t>
            </a:r>
          </a:p>
          <a:p>
            <a:pPr lvl="1"/>
            <a:r>
              <a:rPr lang="en-US" dirty="0">
                <a:hlinkClick r:id="rId3"/>
              </a:rPr>
              <a:t>RFC 8203</a:t>
            </a:r>
            <a:r>
              <a:rPr lang="en-US" dirty="0"/>
              <a:t> BGP Administrative Shutdown Communication</a:t>
            </a:r>
          </a:p>
          <a:p>
            <a:pPr lvl="1"/>
            <a:r>
              <a:rPr lang="en-US" dirty="0">
                <a:hlinkClick r:id="rId4"/>
              </a:rPr>
              <a:t>RFC 8212</a:t>
            </a:r>
            <a:r>
              <a:rPr lang="en-US" dirty="0"/>
              <a:t> Default EBGP Route Propagation Behavior without Policies</a:t>
            </a:r>
          </a:p>
          <a:p>
            <a:r>
              <a:rPr lang="en-US" dirty="0"/>
              <a:t>When you write a Request For Proposals (RFP), make sure these three items are on the checklist</a:t>
            </a:r>
          </a:p>
          <a:p>
            <a:r>
              <a:rPr lang="en-US" b="1" dirty="0"/>
              <a:t>Vote with your wallet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1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There’s been increased participation by operators in the IETF recently to standardize solutions to operational challenges with BGP</a:t>
            </a:r>
          </a:p>
          <a:p>
            <a:pPr lvl="1"/>
            <a:r>
              <a:rPr lang="en-US" b="1" dirty="0"/>
              <a:t>IDR</a:t>
            </a:r>
            <a:r>
              <a:rPr lang="en-US" dirty="0"/>
              <a:t> (Inter-Domain Routing) Working Group</a:t>
            </a:r>
          </a:p>
          <a:p>
            <a:pPr lvl="1"/>
            <a:r>
              <a:rPr lang="en-US" b="1" dirty="0"/>
              <a:t>GROW</a:t>
            </a:r>
            <a:r>
              <a:rPr lang="en-US" dirty="0"/>
              <a:t> (Global Routing Operations) Working Group</a:t>
            </a:r>
          </a:p>
          <a:p>
            <a:r>
              <a:rPr lang="en-US" dirty="0"/>
              <a:t>Several RFCs have been published, and several I-Ds are in the standardization process</a:t>
            </a:r>
          </a:p>
          <a:p>
            <a:pPr lvl="1"/>
            <a:r>
              <a:rPr lang="en-US" dirty="0"/>
              <a:t>Operators and implementers are working on solutions together in the WGs</a:t>
            </a:r>
          </a:p>
          <a:p>
            <a:r>
              <a:rPr lang="en-US" dirty="0"/>
              <a:t>This presentation provides an overview of some of the recent innovations in BGP</a:t>
            </a:r>
          </a:p>
          <a:p>
            <a:r>
              <a:rPr lang="en-US" dirty="0"/>
              <a:t>It’s never too late to participate, join the </a:t>
            </a:r>
            <a:r>
              <a:rPr lang="en-US" b="1" dirty="0"/>
              <a:t>IDR</a:t>
            </a:r>
            <a:r>
              <a:rPr lang="en-US" dirty="0"/>
              <a:t> and </a:t>
            </a:r>
            <a:r>
              <a:rPr lang="en-US" b="1" dirty="0"/>
              <a:t>GROW</a:t>
            </a:r>
            <a:r>
              <a:rPr lang="en-US" dirty="0"/>
              <a:t> mailing lists!</a:t>
            </a:r>
          </a:p>
          <a:p>
            <a:pPr lvl="1"/>
            <a:r>
              <a:rPr lang="en-US" dirty="0">
                <a:hlinkClick r:id="rId2"/>
              </a:rPr>
              <a:t>https://www.ietf.org/wg/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7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Peers, Transit Providers &amp; IXPs: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Ask your transit providers to support</a:t>
            </a:r>
          </a:p>
          <a:p>
            <a:pPr lvl="1"/>
            <a:r>
              <a:rPr lang="en-US" dirty="0">
                <a:hlinkClick r:id="rId2"/>
              </a:rPr>
              <a:t>RFC 7999</a:t>
            </a:r>
            <a:r>
              <a:rPr lang="en-US" dirty="0"/>
              <a:t> BLACKHOLE Community (destination-based </a:t>
            </a:r>
            <a:r>
              <a:rPr lang="en-US" dirty="0" err="1"/>
              <a:t>blackholing</a:t>
            </a:r>
            <a:r>
              <a:rPr lang="en-US" dirty="0"/>
              <a:t>)</a:t>
            </a:r>
          </a:p>
          <a:p>
            <a:r>
              <a:rPr lang="en-US" dirty="0"/>
              <a:t>Ask your transit providers &amp; peers to support</a:t>
            </a:r>
          </a:p>
          <a:p>
            <a:pPr lvl="1"/>
            <a:r>
              <a:rPr lang="en-US" dirty="0">
                <a:hlinkClick r:id="rId3"/>
              </a:rPr>
              <a:t>draft-ietf-grow-bgp-gshut</a:t>
            </a:r>
            <a:r>
              <a:rPr lang="en-US" dirty="0"/>
              <a:t> Graceful BGP session shutdown</a:t>
            </a:r>
          </a:p>
          <a:p>
            <a:pPr lvl="1"/>
            <a:r>
              <a:rPr lang="en-US" dirty="0">
                <a:hlinkClick r:id="rId4"/>
              </a:rPr>
              <a:t>draft-ietf-grow-bgp-session-culling</a:t>
            </a:r>
            <a:r>
              <a:rPr lang="en-US" dirty="0"/>
              <a:t> Voluntary Shutdown BCP </a:t>
            </a:r>
          </a:p>
          <a:p>
            <a:r>
              <a:rPr lang="en-US" dirty="0"/>
              <a:t>Ask IXPs to apply BGP culling (or equivalent) during maintenance</a:t>
            </a:r>
          </a:p>
          <a:p>
            <a:pPr lvl="1"/>
            <a:r>
              <a:rPr lang="en-US" dirty="0">
                <a:hlinkClick r:id="rId4"/>
              </a:rPr>
              <a:t>draft-ietf-grow-bgp-session-culling</a:t>
            </a:r>
            <a:r>
              <a:rPr lang="en-US" dirty="0"/>
              <a:t> (Involuntary Shutdown BCP) - Mitigating Negative Impact of Maintenance through BGP Session Culling</a:t>
            </a:r>
          </a:p>
          <a:p>
            <a:r>
              <a:rPr lang="en-US" dirty="0"/>
              <a:t>When you write a Request For Proposals (RFP), make sure these three items are on the checklist. </a:t>
            </a:r>
            <a:r>
              <a:rPr lang="en-US" b="1" dirty="0"/>
              <a:t>PUT THIS IN RFPs!</a:t>
            </a:r>
            <a:endParaRPr lang="en-US" dirty="0"/>
          </a:p>
          <a:p>
            <a:r>
              <a:rPr lang="en-US" dirty="0"/>
              <a:t>Vote with your wallet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2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Network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Update your routing policy</a:t>
            </a:r>
          </a:p>
          <a:p>
            <a:pPr lvl="1"/>
            <a:r>
              <a:rPr lang="en-US" dirty="0"/>
              <a:t>Assume Secure EBGP defaults</a:t>
            </a:r>
          </a:p>
          <a:p>
            <a:pPr lvl="1"/>
            <a:r>
              <a:rPr lang="en-US" dirty="0"/>
              <a:t>BLACKHOLE well-known community (65535:666)</a:t>
            </a:r>
          </a:p>
          <a:p>
            <a:pPr lvl="1"/>
            <a:r>
              <a:rPr lang="en-US" dirty="0"/>
              <a:t>GRACEFUL_SHUTDOWN well-known community (65535:0)</a:t>
            </a:r>
          </a:p>
          <a:p>
            <a:pPr lvl="1"/>
            <a:r>
              <a:rPr lang="en-US" dirty="0"/>
              <a:t>Large communities</a:t>
            </a:r>
          </a:p>
          <a:p>
            <a:pPr lvl="1"/>
            <a:r>
              <a:rPr lang="en-US" dirty="0"/>
              <a:t>Document and publish it</a:t>
            </a:r>
          </a:p>
          <a:p>
            <a:r>
              <a:rPr lang="en-US" dirty="0"/>
              <a:t>Add coordination and performance improvements to your maintenance procedures</a:t>
            </a:r>
          </a:p>
          <a:p>
            <a:pPr lvl="1"/>
            <a:r>
              <a:rPr lang="en-US" dirty="0"/>
              <a:t>Shutdown communication and BGP graceful shutdown</a:t>
            </a:r>
          </a:p>
          <a:p>
            <a:pPr lvl="1"/>
            <a:r>
              <a:rPr lang="en-US" dirty="0"/>
              <a:t>Follow BGP session culling BCP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21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Movie Credits</a:t>
            </a:r>
            <a:br>
              <a:rPr lang="en-US" dirty="0"/>
            </a:br>
            <a:r>
              <a:rPr lang="en-US" sz="1700" dirty="0"/>
              <a:t>(contributors to RFC </a:t>
            </a:r>
            <a:r>
              <a:rPr lang="en-US" sz="1700" dirty="0" smtClean="0"/>
              <a:t>8092</a:t>
            </a:r>
            <a:r>
              <a:rPr lang="en-US" sz="1700" dirty="0"/>
              <a:t>, 8195, 8203, 8212)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624" y="1212784"/>
            <a:ext cx="6814751" cy="3444174"/>
          </a:xfrm>
        </p:spPr>
        <p:txBody>
          <a:bodyPr numCol="5"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err="1"/>
              <a:t>Acee</a:t>
            </a:r>
            <a:r>
              <a:rPr lang="en-GB" dirty="0"/>
              <a:t> </a:t>
            </a:r>
            <a:r>
              <a:rPr lang="en-GB" dirty="0" err="1"/>
              <a:t>Lindem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Adam Chappell</a:t>
            </a:r>
          </a:p>
          <a:p>
            <a:pPr marL="0" indent="0">
              <a:buNone/>
            </a:pPr>
            <a:r>
              <a:rPr lang="en-GB" dirty="0"/>
              <a:t>Adam Davenport</a:t>
            </a:r>
          </a:p>
          <a:p>
            <a:pPr marL="0" indent="0">
              <a:buNone/>
            </a:pPr>
            <a:r>
              <a:rPr lang="en-GB" dirty="0"/>
              <a:t>Adam Roach</a:t>
            </a:r>
          </a:p>
          <a:p>
            <a:pPr marL="0" indent="0">
              <a:buNone/>
            </a:pPr>
            <a:r>
              <a:rPr lang="en-GB" dirty="0"/>
              <a:t>Adam Simpson</a:t>
            </a:r>
          </a:p>
          <a:p>
            <a:pPr marL="0" indent="0">
              <a:buNone/>
            </a:pPr>
            <a:r>
              <a:rPr lang="en-GB" dirty="0"/>
              <a:t>Alexander </a:t>
            </a:r>
            <a:r>
              <a:rPr lang="en-GB" dirty="0" err="1"/>
              <a:t>Azimov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Alvaro </a:t>
            </a:r>
            <a:r>
              <a:rPr lang="en-GB" dirty="0" err="1"/>
              <a:t>Retana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Arjen Zonneveld</a:t>
            </a:r>
          </a:p>
          <a:p>
            <a:pPr marL="0" indent="0">
              <a:buNone/>
            </a:pPr>
            <a:r>
              <a:rPr lang="en-GB" dirty="0"/>
              <a:t>Arnold Nipper</a:t>
            </a:r>
          </a:p>
          <a:p>
            <a:pPr marL="0" indent="0">
              <a:buNone/>
            </a:pPr>
            <a:r>
              <a:rPr lang="en-GB" dirty="0"/>
              <a:t>Barry O'Donovan</a:t>
            </a:r>
          </a:p>
          <a:p>
            <a:pPr marL="0" indent="0">
              <a:buNone/>
            </a:pPr>
            <a:r>
              <a:rPr lang="en-GB" dirty="0"/>
              <a:t>Ben Maddison</a:t>
            </a:r>
          </a:p>
          <a:p>
            <a:pPr marL="0" indent="0">
              <a:buNone/>
            </a:pPr>
            <a:r>
              <a:rPr lang="en-GB" dirty="0"/>
              <a:t>Bertrand </a:t>
            </a:r>
            <a:r>
              <a:rPr lang="en-GB" dirty="0" err="1"/>
              <a:t>Duvivier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Bill </a:t>
            </a:r>
            <a:r>
              <a:rPr lang="en-GB" dirty="0" err="1"/>
              <a:t>Fenner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Brad </a:t>
            </a:r>
            <a:r>
              <a:rPr lang="en-GB" dirty="0" err="1"/>
              <a:t>Dreisbach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Brian Dickson</a:t>
            </a:r>
          </a:p>
          <a:p>
            <a:pPr marL="0" indent="0">
              <a:buNone/>
            </a:pPr>
            <a:r>
              <a:rPr lang="en-GB" dirty="0"/>
              <a:t>Bruno </a:t>
            </a:r>
            <a:r>
              <a:rPr lang="en-GB" dirty="0" err="1"/>
              <a:t>Decraene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Christoph </a:t>
            </a:r>
            <a:r>
              <a:rPr lang="en-GB" dirty="0" err="1"/>
              <a:t>Dietzel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Christopher Morrow</a:t>
            </a:r>
          </a:p>
          <a:p>
            <a:pPr marL="0" indent="0">
              <a:buNone/>
            </a:pPr>
            <a:r>
              <a:rPr lang="en-GB" dirty="0"/>
              <a:t>Dale Worley</a:t>
            </a:r>
          </a:p>
          <a:p>
            <a:pPr marL="0" indent="0">
              <a:buNone/>
            </a:pPr>
            <a:r>
              <a:rPr lang="en-GB" dirty="0"/>
              <a:t>David Farmer</a:t>
            </a:r>
          </a:p>
          <a:p>
            <a:pPr marL="0" indent="0">
              <a:buNone/>
            </a:pPr>
            <a:r>
              <a:rPr lang="en-GB" dirty="0"/>
              <a:t>David Freedman</a:t>
            </a:r>
          </a:p>
          <a:p>
            <a:pPr marL="0" indent="0">
              <a:buNone/>
            </a:pPr>
            <a:r>
              <a:rPr lang="en-GB" dirty="0"/>
              <a:t>Donald Smith</a:t>
            </a:r>
          </a:p>
          <a:p>
            <a:pPr marL="0" indent="0">
              <a:buNone/>
            </a:pPr>
            <a:r>
              <a:rPr lang="en-GB" dirty="0"/>
              <a:t>Duncan Lockwood</a:t>
            </a:r>
          </a:p>
          <a:p>
            <a:pPr marL="0" indent="0">
              <a:buNone/>
            </a:pPr>
            <a:r>
              <a:rPr lang="en-GB" dirty="0"/>
              <a:t>Eduardo </a:t>
            </a:r>
            <a:r>
              <a:rPr lang="en-GB" dirty="0" err="1"/>
              <a:t>Ascenco</a:t>
            </a:r>
            <a:r>
              <a:rPr lang="en-GB" dirty="0"/>
              <a:t> Reis</a:t>
            </a:r>
          </a:p>
          <a:p>
            <a:pPr marL="0" indent="0">
              <a:buNone/>
            </a:pPr>
            <a:r>
              <a:rPr lang="en-GB" dirty="0" err="1"/>
              <a:t>Gaurab</a:t>
            </a:r>
            <a:r>
              <a:rPr lang="en-GB" dirty="0"/>
              <a:t> Raj </a:t>
            </a:r>
            <a:r>
              <a:rPr lang="en-GB" dirty="0" err="1"/>
              <a:t>Upadhaya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Geoff Huston</a:t>
            </a:r>
          </a:p>
          <a:p>
            <a:pPr marL="0" indent="0">
              <a:buNone/>
            </a:pPr>
            <a:r>
              <a:rPr lang="en-GB" dirty="0" err="1"/>
              <a:t>Gert</a:t>
            </a:r>
            <a:r>
              <a:rPr lang="en-GB" dirty="0"/>
              <a:t> </a:t>
            </a:r>
            <a:r>
              <a:rPr lang="en-GB" dirty="0" err="1"/>
              <a:t>Doering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Greg Hankins</a:t>
            </a:r>
          </a:p>
          <a:p>
            <a:pPr marL="0" indent="0">
              <a:buNone/>
            </a:pPr>
            <a:r>
              <a:rPr lang="en-GB" dirty="0"/>
              <a:t>Greg Skinner</a:t>
            </a:r>
          </a:p>
          <a:p>
            <a:pPr marL="0" indent="0">
              <a:buNone/>
            </a:pPr>
            <a:r>
              <a:rPr lang="en-GB" dirty="0" err="1"/>
              <a:t>Grzegorz</a:t>
            </a:r>
            <a:r>
              <a:rPr lang="en-GB" dirty="0"/>
              <a:t> </a:t>
            </a:r>
            <a:r>
              <a:rPr lang="en-GB" dirty="0" err="1"/>
              <a:t>Janoszka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Gunter van de </a:t>
            </a:r>
            <a:r>
              <a:rPr lang="en-GB" dirty="0" err="1"/>
              <a:t>Velde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Ian Dickinson</a:t>
            </a:r>
          </a:p>
          <a:p>
            <a:pPr marL="0" indent="0">
              <a:buNone/>
            </a:pPr>
            <a:r>
              <a:rPr lang="en-GB" dirty="0" err="1"/>
              <a:t>Ignas</a:t>
            </a:r>
            <a:r>
              <a:rPr lang="en-GB" dirty="0"/>
              <a:t> </a:t>
            </a:r>
            <a:r>
              <a:rPr lang="en-GB" dirty="0" err="1"/>
              <a:t>Bagdonas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Jakob</a:t>
            </a:r>
            <a:r>
              <a:rPr lang="en-GB" dirty="0"/>
              <a:t> </a:t>
            </a:r>
            <a:r>
              <a:rPr lang="en-GB" dirty="0" err="1"/>
              <a:t>Heitz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James </a:t>
            </a:r>
            <a:r>
              <a:rPr lang="en-GB" dirty="0" err="1"/>
              <a:t>Bensley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Jan </a:t>
            </a:r>
            <a:r>
              <a:rPr lang="en-GB" dirty="0" err="1"/>
              <a:t>Baggen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Jared </a:t>
            </a:r>
            <a:r>
              <a:rPr lang="en-GB" dirty="0" err="1"/>
              <a:t>Mauch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Jay </a:t>
            </a:r>
            <a:r>
              <a:rPr lang="en-GB" dirty="0" err="1"/>
              <a:t>Borkenhagen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Jeff Haas</a:t>
            </a:r>
          </a:p>
          <a:p>
            <a:pPr marL="0" indent="0">
              <a:buNone/>
            </a:pPr>
            <a:r>
              <a:rPr lang="en-GB" dirty="0"/>
              <a:t>Jeff </a:t>
            </a:r>
            <a:r>
              <a:rPr lang="en-GB" dirty="0" err="1"/>
              <a:t>Tantsura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Jeffrey Haas</a:t>
            </a:r>
          </a:p>
          <a:p>
            <a:pPr marL="0" indent="0">
              <a:buNone/>
            </a:pPr>
            <a:r>
              <a:rPr lang="en-GB" dirty="0"/>
              <a:t>Job Snijders</a:t>
            </a:r>
          </a:p>
          <a:p>
            <a:pPr marL="0" indent="0">
              <a:buNone/>
            </a:pPr>
            <a:r>
              <a:rPr lang="en-GB" dirty="0"/>
              <a:t>Joe Provo</a:t>
            </a:r>
          </a:p>
          <a:p>
            <a:pPr marL="0" indent="0">
              <a:buNone/>
            </a:pPr>
            <a:r>
              <a:rPr lang="en-GB" dirty="0"/>
              <a:t>Joel M.  Halpern</a:t>
            </a:r>
          </a:p>
          <a:p>
            <a:pPr marL="0" indent="0">
              <a:buNone/>
            </a:pPr>
            <a:r>
              <a:rPr lang="en-GB" dirty="0"/>
              <a:t>John </a:t>
            </a:r>
            <a:r>
              <a:rPr lang="en-GB" dirty="0" err="1"/>
              <a:t>Heasley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John Scudder</a:t>
            </a:r>
          </a:p>
          <a:p>
            <a:pPr marL="0" indent="0">
              <a:buNone/>
            </a:pPr>
            <a:r>
              <a:rPr lang="en-GB" dirty="0"/>
              <a:t>Jonathan Stewart</a:t>
            </a:r>
          </a:p>
          <a:p>
            <a:pPr marL="0" indent="0">
              <a:buNone/>
            </a:pPr>
            <a:r>
              <a:rPr lang="en-GB" dirty="0"/>
              <a:t>Julian Seifert</a:t>
            </a:r>
          </a:p>
          <a:p>
            <a:pPr marL="0" indent="0">
              <a:buNone/>
            </a:pPr>
            <a:r>
              <a:rPr lang="en-GB" dirty="0" err="1"/>
              <a:t>Jussi</a:t>
            </a:r>
            <a:r>
              <a:rPr lang="en-GB" dirty="0"/>
              <a:t> </a:t>
            </a:r>
            <a:r>
              <a:rPr lang="en-GB" dirty="0" err="1"/>
              <a:t>Peltola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Kay </a:t>
            </a:r>
            <a:r>
              <a:rPr lang="en-GB" dirty="0" err="1"/>
              <a:t>Rechthien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Keyur</a:t>
            </a:r>
            <a:r>
              <a:rPr lang="en-GB" dirty="0"/>
              <a:t> Patel</a:t>
            </a:r>
          </a:p>
          <a:p>
            <a:pPr marL="0" indent="0">
              <a:buNone/>
            </a:pPr>
            <a:r>
              <a:rPr lang="en-GB" dirty="0"/>
              <a:t>Kristian Larsson</a:t>
            </a:r>
          </a:p>
          <a:p>
            <a:pPr marL="0" indent="0">
              <a:buNone/>
            </a:pPr>
            <a:r>
              <a:rPr lang="en-GB" dirty="0"/>
              <a:t>Linda Dunbar</a:t>
            </a:r>
          </a:p>
          <a:p>
            <a:pPr marL="0" indent="0">
              <a:buNone/>
            </a:pPr>
            <a:r>
              <a:rPr lang="en-GB" dirty="0"/>
              <a:t>Lou Berger</a:t>
            </a:r>
          </a:p>
          <a:p>
            <a:pPr marL="0" indent="0">
              <a:buNone/>
            </a:pPr>
            <a:r>
              <a:rPr lang="en-GB" dirty="0"/>
              <a:t>Mach Chen</a:t>
            </a:r>
          </a:p>
          <a:p>
            <a:pPr marL="0" indent="0">
              <a:buNone/>
            </a:pPr>
            <a:r>
              <a:rPr lang="en-GB" dirty="0"/>
              <a:t>Marco </a:t>
            </a:r>
            <a:r>
              <a:rPr lang="en-GB" dirty="0" err="1"/>
              <a:t>Davids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Marco </a:t>
            </a:r>
            <a:r>
              <a:rPr lang="en-GB" dirty="0" err="1"/>
              <a:t>Marzetti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Mark Schouten</a:t>
            </a:r>
          </a:p>
          <a:p>
            <a:pPr marL="0" indent="0">
              <a:buNone/>
            </a:pPr>
            <a:r>
              <a:rPr lang="en-GB" dirty="0"/>
              <a:t>Markus </a:t>
            </a:r>
            <a:r>
              <a:rPr lang="en-GB" dirty="0" err="1"/>
              <a:t>Hauschild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Martijn</a:t>
            </a:r>
            <a:r>
              <a:rPr lang="en-GB" dirty="0"/>
              <a:t> Schmidt</a:t>
            </a:r>
          </a:p>
          <a:p>
            <a:pPr marL="0" indent="0">
              <a:buNone/>
            </a:pPr>
            <a:r>
              <a:rPr lang="en-GB" dirty="0"/>
              <a:t>Martin </a:t>
            </a:r>
            <a:r>
              <a:rPr lang="en-GB" dirty="0" err="1"/>
              <a:t>Millnert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Mikael </a:t>
            </a:r>
            <a:r>
              <a:rPr lang="en-GB" dirty="0" err="1"/>
              <a:t>Abrahamsson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Nabeel</a:t>
            </a:r>
            <a:r>
              <a:rPr lang="en-GB" dirty="0"/>
              <a:t> Cocker</a:t>
            </a:r>
          </a:p>
          <a:p>
            <a:pPr marL="0" indent="0">
              <a:buNone/>
            </a:pPr>
            <a:r>
              <a:rPr lang="en-GB" dirty="0"/>
              <a:t>Nick Hilliard</a:t>
            </a:r>
          </a:p>
          <a:p>
            <a:pPr marL="0" indent="0">
              <a:buNone/>
            </a:pPr>
            <a:r>
              <a:rPr lang="en-GB" dirty="0"/>
              <a:t>Niels Bakker</a:t>
            </a:r>
          </a:p>
          <a:p>
            <a:pPr marL="0" indent="0">
              <a:buNone/>
            </a:pPr>
            <a:r>
              <a:rPr lang="en-GB" dirty="0"/>
              <a:t>Paul </a:t>
            </a:r>
            <a:r>
              <a:rPr lang="en-GB" dirty="0" err="1"/>
              <a:t>Hoogsteder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Peter </a:t>
            </a:r>
            <a:r>
              <a:rPr lang="en-GB" dirty="0" err="1"/>
              <a:t>Hessler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Peter van </a:t>
            </a:r>
            <a:r>
              <a:rPr lang="en-GB" dirty="0" err="1"/>
              <a:t>Dijk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Pier Carlo </a:t>
            </a:r>
            <a:r>
              <a:rPr lang="en-GB" dirty="0" err="1"/>
              <a:t>Chiodi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Randy Bush</a:t>
            </a:r>
          </a:p>
          <a:p>
            <a:pPr marL="0" indent="0">
              <a:buNone/>
            </a:pPr>
            <a:r>
              <a:rPr lang="en-GB" dirty="0" err="1"/>
              <a:t>Remco</a:t>
            </a:r>
            <a:r>
              <a:rPr lang="en-GB" dirty="0"/>
              <a:t> van </a:t>
            </a:r>
            <a:r>
              <a:rPr lang="en-GB" dirty="0" err="1"/>
              <a:t>Mook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Richard Hartmann</a:t>
            </a:r>
          </a:p>
          <a:p>
            <a:pPr marL="0" indent="0">
              <a:buNone/>
            </a:pPr>
            <a:r>
              <a:rPr lang="en-GB" dirty="0"/>
              <a:t>Richard </a:t>
            </a:r>
            <a:r>
              <a:rPr lang="en-GB" dirty="0" err="1"/>
              <a:t>Steenbergen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Richard </a:t>
            </a:r>
            <a:r>
              <a:rPr lang="en-GB" dirty="0" err="1"/>
              <a:t>Turkbergen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Rob </a:t>
            </a:r>
            <a:r>
              <a:rPr lang="en-GB" dirty="0" err="1"/>
              <a:t>Shakir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Robert </a:t>
            </a:r>
            <a:r>
              <a:rPr lang="en-GB" dirty="0" err="1"/>
              <a:t>Raszuk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Ruediger</a:t>
            </a:r>
            <a:r>
              <a:rPr lang="en-GB" dirty="0"/>
              <a:t> Volk</a:t>
            </a:r>
          </a:p>
          <a:p>
            <a:pPr marL="0" indent="0">
              <a:buNone/>
            </a:pPr>
            <a:r>
              <a:rPr lang="en-GB" dirty="0"/>
              <a:t>Russ White</a:t>
            </a:r>
          </a:p>
          <a:p>
            <a:pPr marL="0" indent="0">
              <a:buNone/>
            </a:pPr>
            <a:r>
              <a:rPr lang="en-GB" dirty="0" err="1"/>
              <a:t>Saku</a:t>
            </a:r>
            <a:r>
              <a:rPr lang="en-GB" dirty="0"/>
              <a:t> </a:t>
            </a:r>
            <a:r>
              <a:rPr lang="en-GB" dirty="0" err="1"/>
              <a:t>Ytti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Sander </a:t>
            </a:r>
            <a:r>
              <a:rPr lang="en-GB" dirty="0" err="1"/>
              <a:t>Steffann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Shane </a:t>
            </a:r>
            <a:r>
              <a:rPr lang="en-GB" dirty="0" err="1"/>
              <a:t>Amante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Shawn Morris</a:t>
            </a:r>
          </a:p>
          <a:p>
            <a:pPr marL="0" indent="0">
              <a:buNone/>
            </a:pPr>
            <a:r>
              <a:rPr lang="en-GB" dirty="0" err="1"/>
              <a:t>Shyam</a:t>
            </a:r>
            <a:r>
              <a:rPr lang="en-GB" dirty="0"/>
              <a:t> </a:t>
            </a:r>
            <a:r>
              <a:rPr lang="en-GB" dirty="0" err="1"/>
              <a:t>Sethuram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Sriram</a:t>
            </a:r>
            <a:r>
              <a:rPr lang="en-GB" dirty="0"/>
              <a:t> </a:t>
            </a:r>
            <a:r>
              <a:rPr lang="en-GB" dirty="0" err="1"/>
              <a:t>Kotikalapudi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Stefan Plug</a:t>
            </a:r>
          </a:p>
          <a:p>
            <a:pPr marL="0" indent="0">
              <a:buNone/>
            </a:pPr>
            <a:r>
              <a:rPr lang="en-GB" dirty="0"/>
              <a:t>Stewart Bryant</a:t>
            </a:r>
          </a:p>
          <a:p>
            <a:pPr marL="0" indent="0">
              <a:buNone/>
            </a:pPr>
            <a:r>
              <a:rPr lang="en-GB" dirty="0"/>
              <a:t>Susan Hares</a:t>
            </a:r>
          </a:p>
          <a:p>
            <a:pPr marL="0" indent="0">
              <a:buNone/>
            </a:pPr>
            <a:r>
              <a:rPr lang="en-GB" dirty="0" err="1"/>
              <a:t>Teun</a:t>
            </a:r>
            <a:r>
              <a:rPr lang="en-GB" dirty="0"/>
              <a:t> </a:t>
            </a:r>
            <a:r>
              <a:rPr lang="en-GB" dirty="0" err="1"/>
              <a:t>Vink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Theodore </a:t>
            </a:r>
            <a:r>
              <a:rPr lang="en-GB" dirty="0" err="1"/>
              <a:t>Baschak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Thomas King</a:t>
            </a:r>
          </a:p>
          <a:p>
            <a:pPr marL="0" indent="0">
              <a:buNone/>
            </a:pPr>
            <a:r>
              <a:rPr lang="en-GB" dirty="0"/>
              <a:t>Tom Daly</a:t>
            </a:r>
          </a:p>
          <a:p>
            <a:pPr marL="0" indent="0">
              <a:buNone/>
            </a:pPr>
            <a:r>
              <a:rPr lang="en-GB" dirty="0"/>
              <a:t>Tom </a:t>
            </a:r>
            <a:r>
              <a:rPr lang="en-GB" dirty="0" err="1"/>
              <a:t>Petch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Tom Scholl</a:t>
            </a:r>
          </a:p>
          <a:p>
            <a:pPr marL="0" indent="0">
              <a:buNone/>
            </a:pPr>
            <a:r>
              <a:rPr lang="en-GB" dirty="0"/>
              <a:t>Warren </a:t>
            </a:r>
            <a:r>
              <a:rPr lang="en-GB" dirty="0" err="1"/>
              <a:t>Kumari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Wesley </a:t>
            </a:r>
            <a:r>
              <a:rPr lang="en-GB" dirty="0" err="1"/>
              <a:t>Steehouwer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Will Hargrave</a:t>
            </a:r>
          </a:p>
          <a:p>
            <a:pPr marL="0" indent="0">
              <a:buNone/>
            </a:pPr>
            <a:r>
              <a:rPr lang="en-GB" dirty="0" err="1"/>
              <a:t>Wim</a:t>
            </a:r>
            <a:r>
              <a:rPr lang="en-GB" dirty="0"/>
              <a:t> </a:t>
            </a:r>
            <a:r>
              <a:rPr lang="en-GB" dirty="0" err="1" smtClean="0"/>
              <a:t>Henderickx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2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427" y="2675531"/>
            <a:ext cx="8229600" cy="196667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Reuse of this slide deck is permitted and encouraged!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Subtitle 7"/>
          <p:cNvSpPr txBox="1">
            <a:spLocks/>
          </p:cNvSpPr>
          <p:nvPr/>
        </p:nvSpPr>
        <p:spPr>
          <a:xfrm>
            <a:off x="2761133" y="430606"/>
            <a:ext cx="4040188" cy="479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Presentation created by: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22241" y="989816"/>
            <a:ext cx="4899517" cy="1537032"/>
            <a:chOff x="2064250" y="1453184"/>
            <a:chExt cx="3894180" cy="1253925"/>
          </a:xfrm>
        </p:grpSpPr>
        <p:pic>
          <p:nvPicPr>
            <p:cNvPr id="9" name="Picture 4" descr="C:\Users\Greg Hankins\Desktop\job.png"/>
            <p:cNvPicPr preferRelativeResize="0">
              <a:picLocks noChangeAspect="1" noChangeArrowheads="1"/>
            </p:cNvPicPr>
            <p:nvPr/>
          </p:nvPicPr>
          <p:blipFill>
            <a:blip r:embed="rId2" cstate="screen">
              <a:grayscl/>
            </a:blip>
            <a:srcRect/>
            <a:stretch>
              <a:fillRect/>
            </a:stretch>
          </p:blipFill>
          <p:spPr bwMode="auto">
            <a:xfrm>
              <a:off x="4704505" y="1453184"/>
              <a:ext cx="1253925" cy="1253925"/>
            </a:xfrm>
            <a:prstGeom prst="rect">
              <a:avLst/>
            </a:prstGeom>
            <a:noFill/>
          </p:spPr>
        </p:pic>
        <p:pic>
          <p:nvPicPr>
            <p:cNvPr id="10" name="Picture 5" descr="C:\Users\Greg Hankins\Desktop\greg.png"/>
            <p:cNvPicPr preferRelativeResize="0">
              <a:picLocks noChangeAspect="1" noChangeArrowheads="1"/>
            </p:cNvPicPr>
            <p:nvPr/>
          </p:nvPicPr>
          <p:blipFill>
            <a:blip r:embed="rId3" cstate="screen">
              <a:grayscl/>
            </a:blip>
            <a:srcRect/>
            <a:stretch>
              <a:fillRect/>
            </a:stretch>
          </p:blipFill>
          <p:spPr bwMode="auto">
            <a:xfrm>
              <a:off x="2064250" y="1453184"/>
              <a:ext cx="1253925" cy="1253925"/>
            </a:xfrm>
            <a:prstGeom prst="rect">
              <a:avLst/>
            </a:prstGeom>
            <a:noFill/>
          </p:spPr>
        </p:pic>
      </p:grpSp>
      <p:sp>
        <p:nvSpPr>
          <p:cNvPr id="11" name="Content Placeholder 13"/>
          <p:cNvSpPr txBox="1">
            <a:spLocks/>
          </p:cNvSpPr>
          <p:nvPr/>
        </p:nvSpPr>
        <p:spPr>
          <a:xfrm>
            <a:off x="2122241" y="2646686"/>
            <a:ext cx="2889612" cy="1712401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Greg Hankins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Nokia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>
                <a:hlinkClick r:id="rId4"/>
              </a:rPr>
              <a:t>greg.hankins@nokia.com</a:t>
            </a:r>
            <a:endParaRPr lang="en-US" sz="2000" dirty="0"/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>
                <a:hlinkClick r:id="rId5"/>
              </a:rPr>
              <a:t>@greg_hankins</a:t>
            </a:r>
            <a:endParaRPr lang="en-US" sz="2000" dirty="0"/>
          </a:p>
        </p:txBody>
      </p:sp>
      <p:sp>
        <p:nvSpPr>
          <p:cNvPr id="12" name="Content Placeholder 23"/>
          <p:cNvSpPr txBox="1">
            <a:spLocks/>
          </p:cNvSpPr>
          <p:nvPr/>
        </p:nvSpPr>
        <p:spPr>
          <a:xfrm>
            <a:off x="5358874" y="2646685"/>
            <a:ext cx="4041775" cy="1712401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Job </a:t>
            </a:r>
            <a:r>
              <a:rPr lang="en-US" sz="2000" dirty="0" err="1"/>
              <a:t>Snijders</a:t>
            </a:r>
            <a:endParaRPr lang="en-US" sz="2000" dirty="0"/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/>
              <a:t>NTT Communications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>
                <a:hlinkClick r:id="rId6"/>
              </a:rPr>
              <a:t>job@ntt.net</a:t>
            </a:r>
            <a:endParaRPr lang="en-US" sz="2000" dirty="0"/>
          </a:p>
          <a:p>
            <a:pPr marL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>
                <a:hlinkClick r:id="rId7"/>
              </a:rPr>
              <a:t>@JobSnijders</a:t>
            </a:r>
            <a:endParaRPr lang="en-US" sz="2000" dirty="0"/>
          </a:p>
          <a:p>
            <a:pPr marL="0"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70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43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Science Behind Shutting Down BGP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Avoiding disruptions during maintenance operations on BGP sessions: </a:t>
            </a:r>
            <a:r>
              <a:rPr lang="en-US">
                <a:hlinkClick r:id="rId2"/>
              </a:rPr>
              <a:t>https://inl.info.ucl.ac.be/system/files/ucl-ft-bgp-shutdown-inl.pdf</a:t>
            </a:r>
            <a:r>
              <a:rPr lang="en-US"/>
              <a:t> (August 2008)</a:t>
            </a:r>
          </a:p>
          <a:p>
            <a:r>
              <a:rPr lang="en-US"/>
              <a:t>Requirements for the Graceful Shutdown of BGP Sessions </a:t>
            </a:r>
            <a:r>
              <a:rPr lang="en-US">
                <a:hlinkClick r:id="rId3"/>
              </a:rPr>
              <a:t>https://tools.ietf.org/html/rfc6198</a:t>
            </a:r>
            <a:r>
              <a:rPr lang="en-US"/>
              <a:t> (April 2011)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8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16" descr="\\DML-NAS\DML_Data\1 Live Jobs\Nokia\21314 - Nokia Icon update March 2016\Artwork\NOKIA Network Icons - All PNGs\Blue Black PNG Icons\ARROWS ICON 3_Blue Black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90" y="1920240"/>
            <a:ext cx="1303020" cy="13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63632" y="992145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Performance</a:t>
            </a:r>
          </a:p>
        </p:txBody>
      </p:sp>
      <p:sp>
        <p:nvSpPr>
          <p:cNvPr id="11" name="Arrow: Up-Down 10"/>
          <p:cNvSpPr/>
          <p:nvPr/>
        </p:nvSpPr>
        <p:spPr>
          <a:xfrm>
            <a:off x="4391599" y="3289542"/>
            <a:ext cx="360803" cy="1162738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1004549" y="2677947"/>
            <a:ext cx="1611581" cy="7386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RFC 8212</a:t>
            </a:r>
            <a:r>
              <a:rPr lang="en-US" dirty="0"/>
              <a:t>:                    Apply secure EBGP policy defaults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4554" y="1280114"/>
            <a:ext cx="309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draft-</a:t>
            </a:r>
            <a:r>
              <a:rPr lang="en-US" b="1" dirty="0" err="1">
                <a:hlinkClick r:id="rId4"/>
              </a:rPr>
              <a:t>ietf</a:t>
            </a:r>
            <a:r>
              <a:rPr lang="en-US" b="1" dirty="0">
                <a:hlinkClick r:id="rId4"/>
              </a:rPr>
              <a:t>-grow-</a:t>
            </a:r>
            <a:r>
              <a:rPr lang="en-US" b="1" dirty="0" err="1">
                <a:hlinkClick r:id="rId4"/>
              </a:rPr>
              <a:t>bgp</a:t>
            </a:r>
            <a:r>
              <a:rPr lang="en-US" b="1" dirty="0">
                <a:hlinkClick r:id="rId4"/>
              </a:rPr>
              <a:t>-</a:t>
            </a:r>
            <a:r>
              <a:rPr lang="en-US" b="1" dirty="0" err="1">
                <a:hlinkClick r:id="rId4"/>
              </a:rPr>
              <a:t>gshut</a:t>
            </a:r>
            <a:r>
              <a:rPr lang="en-US" dirty="0"/>
              <a:t>:</a:t>
            </a:r>
          </a:p>
          <a:p>
            <a:r>
              <a:rPr lang="en-US" dirty="0"/>
              <a:t>Reduce packet loss through cooperation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4555" y="1784448"/>
            <a:ext cx="3591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draft-</a:t>
            </a:r>
            <a:r>
              <a:rPr lang="en-US" b="1" dirty="0" err="1">
                <a:hlinkClick r:id="rId5"/>
              </a:rPr>
              <a:t>ietf</a:t>
            </a:r>
            <a:r>
              <a:rPr lang="en-US" b="1" dirty="0">
                <a:hlinkClick r:id="rId5"/>
              </a:rPr>
              <a:t>-grow-</a:t>
            </a:r>
            <a:r>
              <a:rPr lang="en-US" b="1" dirty="0" err="1">
                <a:hlinkClick r:id="rId5"/>
              </a:rPr>
              <a:t>bgp</a:t>
            </a:r>
            <a:r>
              <a:rPr lang="en-US" b="1" dirty="0">
                <a:hlinkClick r:id="rId5"/>
              </a:rPr>
              <a:t>-session-culling</a:t>
            </a:r>
            <a:r>
              <a:rPr lang="en-US" dirty="0"/>
              <a:t>:</a:t>
            </a:r>
          </a:p>
          <a:p>
            <a:r>
              <a:rPr lang="en-US" dirty="0"/>
              <a:t>Reduce packet loss through correct procedures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7086" y="1682662"/>
            <a:ext cx="303028" cy="65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Rectangle 28"/>
          <p:cNvSpPr/>
          <p:nvPr/>
        </p:nvSpPr>
        <p:spPr>
          <a:xfrm>
            <a:off x="4100007" y="2334172"/>
            <a:ext cx="303028" cy="65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1004550" y="2385479"/>
            <a:ext cx="879280" cy="4154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Safety</a:t>
            </a:r>
          </a:p>
        </p:txBody>
      </p:sp>
      <p:sp>
        <p:nvSpPr>
          <p:cNvPr id="23" name="Arrow: Up-Down 12"/>
          <p:cNvSpPr/>
          <p:nvPr/>
        </p:nvSpPr>
        <p:spPr>
          <a:xfrm rot="5400000">
            <a:off x="3119058" y="1985744"/>
            <a:ext cx="360803" cy="1172013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Arrow: Up-Down 18"/>
          <p:cNvSpPr/>
          <p:nvPr/>
        </p:nvSpPr>
        <p:spPr>
          <a:xfrm rot="5400000">
            <a:off x="5669227" y="1980656"/>
            <a:ext cx="360803" cy="1182189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Rectangle: Rounded Corners 25"/>
          <p:cNvSpPr/>
          <p:nvPr/>
        </p:nvSpPr>
        <p:spPr>
          <a:xfrm>
            <a:off x="907226" y="2380035"/>
            <a:ext cx="1683574" cy="106901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45720" bIns="0" rtlCol="0" anchor="t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5155" y="3342528"/>
            <a:ext cx="1611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Management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5156" y="3643120"/>
            <a:ext cx="1589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6"/>
              </a:rPr>
              <a:t>RFC 8092</a:t>
            </a:r>
            <a:r>
              <a:rPr lang="en-US" dirty="0"/>
              <a:t>:       Signal large communities with 32-bit ASNs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80492" y="3643120"/>
            <a:ext cx="1452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7"/>
              </a:rPr>
              <a:t>RFC 8203</a:t>
            </a:r>
            <a:r>
              <a:rPr lang="en-US" dirty="0"/>
              <a:t>:      Send freeform message with BGP shutdown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58889" y="3342528"/>
            <a:ext cx="1573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Coordination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36457" y="1390507"/>
            <a:ext cx="8354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</a:rPr>
              <a:t>BGP</a:t>
            </a:r>
          </a:p>
        </p:txBody>
      </p:sp>
    </p:spTree>
    <p:extLst>
      <p:ext uri="{BB962C8B-B14F-4D97-AF65-F5344CB8AC3E}">
        <p14:creationId xmlns:p14="http://schemas.microsoft.com/office/powerpoint/2010/main" val="161180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RFC 8212 “</a:t>
            </a:r>
            <a:r>
              <a:rPr lang="en-US" altLang="en-US" dirty="0"/>
              <a:t>Default External BGP (EBGP) Route Propagation Behavior without Policies</a:t>
            </a:r>
            <a:r>
              <a:rPr lang="en-US" dirty="0"/>
              <a:t>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48" y="1200150"/>
            <a:ext cx="4751705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1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 Time: What does this configuration do?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5614" y="1512921"/>
            <a:ext cx="1115818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router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bgp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64499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!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neighbor 192.0.2.1 remote-as 64555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neighbor 192.0.2.1 description Upstream 1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!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neighbor 192.0.2.5 remote-as 65444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neighbor 192.0.2.5 description Upstream 2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!</a:t>
            </a:r>
            <a:endParaRPr lang="en-US" sz="20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7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 Answer: Lateral AS-AS-AS Leak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3506" y="1441330"/>
            <a:ext cx="9694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Prefix P1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89018" y="1868638"/>
            <a:ext cx="504030" cy="288032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43632" y="2998886"/>
            <a:ext cx="733591" cy="74412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7725" y="1474996"/>
            <a:ext cx="10403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Prefix P2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426511" y="1832464"/>
            <a:ext cx="418762" cy="321744"/>
          </a:xfrm>
          <a:prstGeom prst="straightConnector1">
            <a:avLst/>
          </a:prstGeom>
          <a:ln w="666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693144" y="2878056"/>
            <a:ext cx="652862" cy="651204"/>
          </a:xfrm>
          <a:prstGeom prst="straightConnector1">
            <a:avLst/>
          </a:prstGeom>
          <a:ln w="666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471526" y="1275433"/>
            <a:ext cx="2290794" cy="1505845"/>
            <a:chOff x="1196448" y="1275433"/>
            <a:chExt cx="2290794" cy="1505845"/>
          </a:xfrm>
        </p:grpSpPr>
        <p:sp>
          <p:nvSpPr>
            <p:cNvPr id="25" name="Freeform 179"/>
            <p:cNvSpPr>
              <a:spLocks noChangeAspect="1"/>
            </p:cNvSpPr>
            <p:nvPr/>
          </p:nvSpPr>
          <p:spPr bwMode="auto">
            <a:xfrm>
              <a:off x="1196448" y="1275433"/>
              <a:ext cx="2290794" cy="1497824"/>
            </a:xfrm>
            <a:custGeom>
              <a:avLst/>
              <a:gdLst>
                <a:gd name="T0" fmla="*/ 79 w 94"/>
                <a:gd name="T1" fmla="*/ 65 h 65"/>
                <a:gd name="T2" fmla="*/ 79 w 94"/>
                <a:gd name="T3" fmla="*/ 65 h 65"/>
                <a:gd name="T4" fmla="*/ 78 w 94"/>
                <a:gd name="T5" fmla="*/ 65 h 65"/>
                <a:gd name="T6" fmla="*/ 22 w 94"/>
                <a:gd name="T7" fmla="*/ 65 h 65"/>
                <a:gd name="T8" fmla="*/ 0 w 94"/>
                <a:gd name="T9" fmla="*/ 44 h 65"/>
                <a:gd name="T10" fmla="*/ 21 w 94"/>
                <a:gd name="T11" fmla="*/ 23 h 65"/>
                <a:gd name="T12" fmla="*/ 48 w 94"/>
                <a:gd name="T13" fmla="*/ 0 h 65"/>
                <a:gd name="T14" fmla="*/ 76 w 94"/>
                <a:gd name="T15" fmla="*/ 27 h 65"/>
                <a:gd name="T16" fmla="*/ 76 w 94"/>
                <a:gd name="T17" fmla="*/ 33 h 65"/>
                <a:gd name="T18" fmla="*/ 78 w 94"/>
                <a:gd name="T19" fmla="*/ 33 h 65"/>
                <a:gd name="T20" fmla="*/ 94 w 94"/>
                <a:gd name="T21" fmla="*/ 49 h 65"/>
                <a:gd name="T22" fmla="*/ 90 w 94"/>
                <a:gd name="T23" fmla="*/ 61 h 65"/>
                <a:gd name="T24" fmla="*/ 79 w 9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5"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6"/>
                    <a:pt x="0" y="44"/>
                  </a:cubicBezTo>
                  <a:cubicBezTo>
                    <a:pt x="0" y="33"/>
                    <a:pt x="10" y="23"/>
                    <a:pt x="21" y="23"/>
                  </a:cubicBezTo>
                  <a:cubicBezTo>
                    <a:pt x="23" y="10"/>
                    <a:pt x="35" y="0"/>
                    <a:pt x="48" y="0"/>
                  </a:cubicBezTo>
                  <a:cubicBezTo>
                    <a:pt x="64" y="0"/>
                    <a:pt x="76" y="12"/>
                    <a:pt x="76" y="27"/>
                  </a:cubicBezTo>
                  <a:cubicBezTo>
                    <a:pt x="76" y="29"/>
                    <a:pt x="76" y="31"/>
                    <a:pt x="76" y="33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87" y="33"/>
                    <a:pt x="94" y="40"/>
                    <a:pt x="94" y="49"/>
                  </a:cubicBezTo>
                  <a:cubicBezTo>
                    <a:pt x="94" y="53"/>
                    <a:pt x="93" y="57"/>
                    <a:pt x="90" y="61"/>
                  </a:cubicBezTo>
                  <a:cubicBezTo>
                    <a:pt x="87" y="64"/>
                    <a:pt x="83" y="65"/>
                    <a:pt x="79" y="65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68905" y="2473501"/>
              <a:ext cx="867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 64555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56936" y="1263742"/>
            <a:ext cx="2290794" cy="1505845"/>
            <a:chOff x="1196448" y="1275433"/>
            <a:chExt cx="2290794" cy="1505845"/>
          </a:xfrm>
        </p:grpSpPr>
        <p:sp>
          <p:nvSpPr>
            <p:cNvPr id="28" name="Freeform 179"/>
            <p:cNvSpPr>
              <a:spLocks noChangeAspect="1"/>
            </p:cNvSpPr>
            <p:nvPr/>
          </p:nvSpPr>
          <p:spPr bwMode="auto">
            <a:xfrm>
              <a:off x="1196448" y="1275433"/>
              <a:ext cx="2290794" cy="1497824"/>
            </a:xfrm>
            <a:custGeom>
              <a:avLst/>
              <a:gdLst>
                <a:gd name="T0" fmla="*/ 79 w 94"/>
                <a:gd name="T1" fmla="*/ 65 h 65"/>
                <a:gd name="T2" fmla="*/ 79 w 94"/>
                <a:gd name="T3" fmla="*/ 65 h 65"/>
                <a:gd name="T4" fmla="*/ 78 w 94"/>
                <a:gd name="T5" fmla="*/ 65 h 65"/>
                <a:gd name="T6" fmla="*/ 22 w 94"/>
                <a:gd name="T7" fmla="*/ 65 h 65"/>
                <a:gd name="T8" fmla="*/ 0 w 94"/>
                <a:gd name="T9" fmla="*/ 44 h 65"/>
                <a:gd name="T10" fmla="*/ 21 w 94"/>
                <a:gd name="T11" fmla="*/ 23 h 65"/>
                <a:gd name="T12" fmla="*/ 48 w 94"/>
                <a:gd name="T13" fmla="*/ 0 h 65"/>
                <a:gd name="T14" fmla="*/ 76 w 94"/>
                <a:gd name="T15" fmla="*/ 27 h 65"/>
                <a:gd name="T16" fmla="*/ 76 w 94"/>
                <a:gd name="T17" fmla="*/ 33 h 65"/>
                <a:gd name="T18" fmla="*/ 78 w 94"/>
                <a:gd name="T19" fmla="*/ 33 h 65"/>
                <a:gd name="T20" fmla="*/ 94 w 94"/>
                <a:gd name="T21" fmla="*/ 49 h 65"/>
                <a:gd name="T22" fmla="*/ 90 w 94"/>
                <a:gd name="T23" fmla="*/ 61 h 65"/>
                <a:gd name="T24" fmla="*/ 79 w 9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5"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6"/>
                    <a:pt x="0" y="44"/>
                  </a:cubicBezTo>
                  <a:cubicBezTo>
                    <a:pt x="0" y="33"/>
                    <a:pt x="10" y="23"/>
                    <a:pt x="21" y="23"/>
                  </a:cubicBezTo>
                  <a:cubicBezTo>
                    <a:pt x="23" y="10"/>
                    <a:pt x="35" y="0"/>
                    <a:pt x="48" y="0"/>
                  </a:cubicBezTo>
                  <a:cubicBezTo>
                    <a:pt x="64" y="0"/>
                    <a:pt x="76" y="12"/>
                    <a:pt x="76" y="27"/>
                  </a:cubicBezTo>
                  <a:cubicBezTo>
                    <a:pt x="76" y="29"/>
                    <a:pt x="76" y="31"/>
                    <a:pt x="76" y="33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87" y="33"/>
                    <a:pt x="94" y="40"/>
                    <a:pt x="94" y="49"/>
                  </a:cubicBezTo>
                  <a:cubicBezTo>
                    <a:pt x="94" y="53"/>
                    <a:pt x="93" y="57"/>
                    <a:pt x="90" y="61"/>
                  </a:cubicBezTo>
                  <a:cubicBezTo>
                    <a:pt x="87" y="64"/>
                    <a:pt x="83" y="65"/>
                    <a:pt x="79" y="65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8905" y="2473501"/>
              <a:ext cx="867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 64500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46006" y="2986874"/>
            <a:ext cx="2290794" cy="1505845"/>
            <a:chOff x="1196448" y="1275433"/>
            <a:chExt cx="2290794" cy="1505845"/>
          </a:xfrm>
        </p:grpSpPr>
        <p:sp>
          <p:nvSpPr>
            <p:cNvPr id="31" name="Freeform 179"/>
            <p:cNvSpPr>
              <a:spLocks noChangeAspect="1"/>
            </p:cNvSpPr>
            <p:nvPr/>
          </p:nvSpPr>
          <p:spPr bwMode="auto">
            <a:xfrm>
              <a:off x="1196448" y="1275433"/>
              <a:ext cx="2290794" cy="1497824"/>
            </a:xfrm>
            <a:custGeom>
              <a:avLst/>
              <a:gdLst>
                <a:gd name="T0" fmla="*/ 79 w 94"/>
                <a:gd name="T1" fmla="*/ 65 h 65"/>
                <a:gd name="T2" fmla="*/ 79 w 94"/>
                <a:gd name="T3" fmla="*/ 65 h 65"/>
                <a:gd name="T4" fmla="*/ 78 w 94"/>
                <a:gd name="T5" fmla="*/ 65 h 65"/>
                <a:gd name="T6" fmla="*/ 22 w 94"/>
                <a:gd name="T7" fmla="*/ 65 h 65"/>
                <a:gd name="T8" fmla="*/ 0 w 94"/>
                <a:gd name="T9" fmla="*/ 44 h 65"/>
                <a:gd name="T10" fmla="*/ 21 w 94"/>
                <a:gd name="T11" fmla="*/ 23 h 65"/>
                <a:gd name="T12" fmla="*/ 48 w 94"/>
                <a:gd name="T13" fmla="*/ 0 h 65"/>
                <a:gd name="T14" fmla="*/ 76 w 94"/>
                <a:gd name="T15" fmla="*/ 27 h 65"/>
                <a:gd name="T16" fmla="*/ 76 w 94"/>
                <a:gd name="T17" fmla="*/ 33 h 65"/>
                <a:gd name="T18" fmla="*/ 78 w 94"/>
                <a:gd name="T19" fmla="*/ 33 h 65"/>
                <a:gd name="T20" fmla="*/ 94 w 94"/>
                <a:gd name="T21" fmla="*/ 49 h 65"/>
                <a:gd name="T22" fmla="*/ 90 w 94"/>
                <a:gd name="T23" fmla="*/ 61 h 65"/>
                <a:gd name="T24" fmla="*/ 79 w 94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65"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8" y="65"/>
                    <a:pt x="78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10" y="65"/>
                    <a:pt x="0" y="56"/>
                    <a:pt x="0" y="44"/>
                  </a:cubicBezTo>
                  <a:cubicBezTo>
                    <a:pt x="0" y="33"/>
                    <a:pt x="10" y="23"/>
                    <a:pt x="21" y="23"/>
                  </a:cubicBezTo>
                  <a:cubicBezTo>
                    <a:pt x="23" y="10"/>
                    <a:pt x="35" y="0"/>
                    <a:pt x="48" y="0"/>
                  </a:cubicBezTo>
                  <a:cubicBezTo>
                    <a:pt x="64" y="0"/>
                    <a:pt x="76" y="12"/>
                    <a:pt x="76" y="27"/>
                  </a:cubicBezTo>
                  <a:cubicBezTo>
                    <a:pt x="76" y="29"/>
                    <a:pt x="76" y="31"/>
                    <a:pt x="76" y="33"/>
                  </a:cubicBezTo>
                  <a:cubicBezTo>
                    <a:pt x="77" y="33"/>
                    <a:pt x="77" y="33"/>
                    <a:pt x="78" y="33"/>
                  </a:cubicBezTo>
                  <a:cubicBezTo>
                    <a:pt x="87" y="33"/>
                    <a:pt x="94" y="40"/>
                    <a:pt x="94" y="49"/>
                  </a:cubicBezTo>
                  <a:cubicBezTo>
                    <a:pt x="94" y="53"/>
                    <a:pt x="93" y="57"/>
                    <a:pt x="90" y="61"/>
                  </a:cubicBezTo>
                  <a:cubicBezTo>
                    <a:pt x="87" y="64"/>
                    <a:pt x="83" y="65"/>
                    <a:pt x="79" y="65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8905" y="2473501"/>
              <a:ext cx="867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 64499</a:t>
              </a:r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flipV="1">
            <a:off x="5743464" y="2975183"/>
            <a:ext cx="788303" cy="81091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541446" y="2867638"/>
            <a:ext cx="802374" cy="787276"/>
          </a:xfrm>
          <a:prstGeom prst="straightConnector1">
            <a:avLst/>
          </a:prstGeom>
          <a:ln w="666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435103" y="1165874"/>
            <a:ext cx="424934" cy="85320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033919" y="918504"/>
            <a:ext cx="66922" cy="1075506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94878" y="1223899"/>
            <a:ext cx="510139" cy="809973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746604" y="1121870"/>
            <a:ext cx="493866" cy="987052"/>
          </a:xfrm>
          <a:prstGeom prst="straightConnector1">
            <a:avLst/>
          </a:prstGeom>
          <a:ln w="666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514085" y="969069"/>
            <a:ext cx="29547" cy="1127155"/>
          </a:xfrm>
          <a:prstGeom prst="straightConnector1">
            <a:avLst/>
          </a:prstGeom>
          <a:ln w="666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80476" y="1093277"/>
            <a:ext cx="598234" cy="1002947"/>
          </a:xfrm>
          <a:prstGeom prst="straightConnector1">
            <a:avLst/>
          </a:prstGeom>
          <a:ln w="666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0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RFC 8212 in a Nutshell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ITNOG 3, Bologna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C00-BFF2-1541-A6F8-8EE66E6A11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89" y="940417"/>
            <a:ext cx="5266222" cy="394966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981777" y="1674796"/>
            <a:ext cx="1896177" cy="1010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74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6648</TotalTime>
  <Words>2758</Words>
  <Application>Microsoft Macintosh PowerPoint</Application>
  <PresentationFormat>On-screen Show (16:9)</PresentationFormat>
  <Paragraphs>630</Paragraphs>
  <Slides>45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Courier New</vt:lpstr>
      <vt:lpstr>Mangal</vt:lpstr>
      <vt:lpstr>Wingdings</vt:lpstr>
      <vt:lpstr>Arial</vt:lpstr>
      <vt:lpstr>Office Theme</vt:lpstr>
      <vt:lpstr>Recent BGP Innovations for  Operational Challenges </vt:lpstr>
      <vt:lpstr>PowerPoint Presentation</vt:lpstr>
      <vt:lpstr>Battle of Operations 2016 - 2017</vt:lpstr>
      <vt:lpstr>Background</vt:lpstr>
      <vt:lpstr>Agenda</vt:lpstr>
      <vt:lpstr>RFC 8212 “Default External BGP (EBGP) Route Propagation Behavior without Policies”</vt:lpstr>
      <vt:lpstr>Puzzle Time: What does this configuration do?</vt:lpstr>
      <vt:lpstr>Puzzle Answer: Lateral AS-AS-AS Leak</vt:lpstr>
      <vt:lpstr>RFC 8212 in a Nutshell</vt:lpstr>
      <vt:lpstr>Opponents Argued</vt:lpstr>
      <vt:lpstr>Post-RFC 8212 implication (hypothetical)</vt:lpstr>
      <vt:lpstr>Advantages of RFC 8212</vt:lpstr>
      <vt:lpstr>What This Means</vt:lpstr>
      <vt:lpstr>Usage Guidelines</vt:lpstr>
      <vt:lpstr>Agenda</vt:lpstr>
      <vt:lpstr>Needed RFC 1997 Style Communities, but Larger</vt:lpstr>
      <vt:lpstr>RFC 8092 “BGP Large Communities Attribute”</vt:lpstr>
      <vt:lpstr>Getting Started With Large Communities</vt:lpstr>
      <vt:lpstr>Agenda</vt:lpstr>
      <vt:lpstr>Communication can be a Challenge</vt:lpstr>
      <vt:lpstr>PowerPoint Presentation</vt:lpstr>
      <vt:lpstr>RFC 8203  “BGP Administrative Shutdown Communication”</vt:lpstr>
      <vt:lpstr>RFC 8203  “BGP Administrative Shutdown Communication”</vt:lpstr>
      <vt:lpstr>Usage Guidelines</vt:lpstr>
      <vt:lpstr>OpenBGPD Example</vt:lpstr>
      <vt:lpstr>Implementation Status</vt:lpstr>
      <vt:lpstr>Agenda</vt:lpstr>
      <vt:lpstr>Two Types of Maintenance </vt:lpstr>
      <vt:lpstr>When does blackholing happen with vanilla shutdown?</vt:lpstr>
      <vt:lpstr>Graceful Shutdown triggers “path hunting”</vt:lpstr>
      <vt:lpstr>Usage Guidelines</vt:lpstr>
      <vt:lpstr>Configuration Example – Simple to Implement</vt:lpstr>
      <vt:lpstr>GRACEFUL_SHUTDOWN signals:</vt:lpstr>
      <vt:lpstr>draft-ietf-grow-bgp-session-culling  “Mitigating Negative Impact of Maintenance through BGP Session Culling”</vt:lpstr>
      <vt:lpstr>draft-ietf-grow-bgp-session-culling  “Mitigating Negative Impact of Maintenance through BGP Session Culling”</vt:lpstr>
      <vt:lpstr>“Involuntary Teardown” Usage Guidelines</vt:lpstr>
      <vt:lpstr>Availability Overview</vt:lpstr>
      <vt:lpstr>Call to Action </vt:lpstr>
      <vt:lpstr>Your BGP Software Suppliers</vt:lpstr>
      <vt:lpstr>Your Peers, Transit Providers &amp; IXPs:</vt:lpstr>
      <vt:lpstr>Your Network</vt:lpstr>
      <vt:lpstr>Movie Credits (contributors to RFC 8092, 8195, 8203, 8212)</vt:lpstr>
      <vt:lpstr>PowerPoint Presentation</vt:lpstr>
      <vt:lpstr>Bonus slides</vt:lpstr>
      <vt:lpstr>The Science Behind Shutting Down BGP Sessions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BGP Communities</dc:title>
  <dc:creator>Microsoft Office User</dc:creator>
  <cp:lastModifiedBy>Job Snijders</cp:lastModifiedBy>
  <cp:revision>412</cp:revision>
  <cp:lastPrinted>2017-08-18T18:55:11Z</cp:lastPrinted>
  <dcterms:created xsi:type="dcterms:W3CDTF">2016-09-07T16:53:06Z</dcterms:created>
  <dcterms:modified xsi:type="dcterms:W3CDTF">2017-11-10T09:18:10Z</dcterms:modified>
</cp:coreProperties>
</file>