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6256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0" name="Shape 1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46100" latinLnBrk="0">
      <a:defRPr sz="2000">
        <a:latin typeface="+mj-lt"/>
        <a:ea typeface="+mj-ea"/>
        <a:cs typeface="+mj-cs"/>
        <a:sym typeface="Lucida Grande"/>
      </a:defRPr>
    </a:lvl1pPr>
    <a:lvl2pPr indent="228600" defTabSz="546100" latinLnBrk="0">
      <a:defRPr sz="2000">
        <a:latin typeface="+mj-lt"/>
        <a:ea typeface="+mj-ea"/>
        <a:cs typeface="+mj-cs"/>
        <a:sym typeface="Lucida Grande"/>
      </a:defRPr>
    </a:lvl2pPr>
    <a:lvl3pPr indent="457200" defTabSz="546100" latinLnBrk="0">
      <a:defRPr sz="2000">
        <a:latin typeface="+mj-lt"/>
        <a:ea typeface="+mj-ea"/>
        <a:cs typeface="+mj-cs"/>
        <a:sym typeface="Lucida Grande"/>
      </a:defRPr>
    </a:lvl3pPr>
    <a:lvl4pPr indent="685800" defTabSz="546100" latinLnBrk="0">
      <a:defRPr sz="2000">
        <a:latin typeface="+mj-lt"/>
        <a:ea typeface="+mj-ea"/>
        <a:cs typeface="+mj-cs"/>
        <a:sym typeface="Lucida Grande"/>
      </a:defRPr>
    </a:lvl4pPr>
    <a:lvl5pPr indent="914400" defTabSz="546100" latinLnBrk="0">
      <a:defRPr sz="2000">
        <a:latin typeface="+mj-lt"/>
        <a:ea typeface="+mj-ea"/>
        <a:cs typeface="+mj-cs"/>
        <a:sym typeface="Lucida Grande"/>
      </a:defRPr>
    </a:lvl5pPr>
    <a:lvl6pPr indent="1143000" defTabSz="546100" latinLnBrk="0">
      <a:defRPr sz="2000">
        <a:latin typeface="+mj-lt"/>
        <a:ea typeface="+mj-ea"/>
        <a:cs typeface="+mj-cs"/>
        <a:sym typeface="Lucida Grande"/>
      </a:defRPr>
    </a:lvl6pPr>
    <a:lvl7pPr indent="1371600" defTabSz="546100" latinLnBrk="0">
      <a:defRPr sz="2000">
        <a:latin typeface="+mj-lt"/>
        <a:ea typeface="+mj-ea"/>
        <a:cs typeface="+mj-cs"/>
        <a:sym typeface="Lucida Grande"/>
      </a:defRPr>
    </a:lvl7pPr>
    <a:lvl8pPr indent="1600200" defTabSz="546100" latinLnBrk="0">
      <a:defRPr sz="2000">
        <a:latin typeface="+mj-lt"/>
        <a:ea typeface="+mj-ea"/>
        <a:cs typeface="+mj-cs"/>
        <a:sym typeface="Lucida Grande"/>
      </a:defRPr>
    </a:lvl8pPr>
    <a:lvl9pPr indent="1828800" defTabSz="546100" latinLnBrk="0">
      <a:defRPr sz="2000">
        <a:latin typeface="+mj-lt"/>
        <a:ea typeface="+mj-ea"/>
        <a:cs typeface="+mj-cs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155700" y="1536700"/>
            <a:ext cx="13931900" cy="3086100"/>
          </a:xfrm>
          <a:prstGeom prst="rect">
            <a:avLst/>
          </a:prstGeom>
        </p:spPr>
        <p:txBody>
          <a:bodyPr lIns="0" tIns="0" rIns="0" bIns="0"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1155700" y="1435100"/>
            <a:ext cx="8369300" cy="30861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6400"/>
            </a:lvl1pPr>
          </a:lstStyle>
          <a:p>
            <a:pPr/>
            <a:r>
              <a:t>Title Text</a:t>
            </a:r>
          </a:p>
        </p:txBody>
      </p:sp>
      <p:sp>
        <p:nvSpPr>
          <p:cNvPr id="86" name="Shape 86"/>
          <p:cNvSpPr/>
          <p:nvPr>
            <p:ph type="body" sz="quarter" idx="1"/>
          </p:nvPr>
        </p:nvSpPr>
        <p:spPr>
          <a:xfrm>
            <a:off x="1155700" y="4597400"/>
            <a:ext cx="8369300" cy="30861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xfrm>
            <a:off x="1155700" y="1435100"/>
            <a:ext cx="8369300" cy="30861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6400"/>
            </a:lvl1pPr>
          </a:lstStyle>
          <a:p>
            <a:pPr/>
            <a:r>
              <a:t>Title Text</a:t>
            </a:r>
          </a:p>
        </p:txBody>
      </p:sp>
      <p:sp>
        <p:nvSpPr>
          <p:cNvPr id="95" name="Shape 95"/>
          <p:cNvSpPr/>
          <p:nvPr>
            <p:ph type="body" sz="quarter" idx="1"/>
          </p:nvPr>
        </p:nvSpPr>
        <p:spPr>
          <a:xfrm>
            <a:off x="1155700" y="4597400"/>
            <a:ext cx="8369300" cy="30861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000"/>
            </a:lvl1pPr>
            <a:lvl2pPr marL="0" indent="0" algn="ctr">
              <a:spcBef>
                <a:spcPts val="0"/>
              </a:spcBef>
              <a:buSzTx/>
              <a:buNone/>
              <a:defRPr sz="3000"/>
            </a:lvl2pPr>
            <a:lvl3pPr marL="0" indent="0" algn="ctr">
              <a:spcBef>
                <a:spcPts val="0"/>
              </a:spcBef>
              <a:buSzTx/>
              <a:buNone/>
              <a:defRPr sz="3000"/>
            </a:lvl3pPr>
            <a:lvl4pPr marL="0" indent="0" algn="ctr">
              <a:spcBef>
                <a:spcPts val="0"/>
              </a:spcBef>
              <a:buSzTx/>
              <a:buNone/>
              <a:defRPr sz="3000"/>
            </a:lvl4pPr>
            <a:lvl5pPr marL="0" indent="0" algn="ctr">
              <a:spcBef>
                <a:spcPts val="0"/>
              </a:spcBef>
              <a:buSzTx/>
              <a:buNone/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Shape 104"/>
          <p:cNvSpPr/>
          <p:nvPr>
            <p:ph type="body" sz="half" idx="1"/>
          </p:nvPr>
        </p:nvSpPr>
        <p:spPr>
          <a:xfrm>
            <a:off x="1155700" y="2603500"/>
            <a:ext cx="6807200" cy="5702300"/>
          </a:xfrm>
          <a:prstGeom prst="rect">
            <a:avLst/>
          </a:prstGeom>
        </p:spPr>
        <p:txBody>
          <a:bodyPr/>
          <a:lstStyle>
            <a:lvl1pPr marL="685800" indent="-469900">
              <a:spcBef>
                <a:spcPts val="4600"/>
              </a:spcBef>
              <a:defRPr sz="2800"/>
            </a:lvl1pPr>
            <a:lvl2pPr marL="977900" indent="-469900">
              <a:spcBef>
                <a:spcPts val="4600"/>
              </a:spcBef>
              <a:defRPr sz="2800"/>
            </a:lvl2pPr>
            <a:lvl3pPr marL="1270000" indent="-469900">
              <a:spcBef>
                <a:spcPts val="4600"/>
              </a:spcBef>
              <a:defRPr sz="2800"/>
            </a:lvl3pPr>
            <a:lvl4pPr marL="1574800" indent="-469900">
              <a:spcBef>
                <a:spcPts val="4600"/>
              </a:spcBef>
              <a:defRPr sz="2800"/>
            </a:lvl4pPr>
            <a:lvl5pPr marL="1866900" indent="-469900">
              <a:spcBef>
                <a:spcPts val="4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3" name="Shape 113"/>
          <p:cNvSpPr/>
          <p:nvPr>
            <p:ph type="body" sz="half" idx="1"/>
          </p:nvPr>
        </p:nvSpPr>
        <p:spPr>
          <a:xfrm>
            <a:off x="1155700" y="2603500"/>
            <a:ext cx="6807200" cy="5702300"/>
          </a:xfrm>
          <a:prstGeom prst="rect">
            <a:avLst/>
          </a:prstGeom>
        </p:spPr>
        <p:txBody>
          <a:bodyPr/>
          <a:lstStyle>
            <a:lvl1pPr marL="685800" indent="-469900">
              <a:spcBef>
                <a:spcPts val="4600"/>
              </a:spcBef>
              <a:defRPr sz="2800"/>
            </a:lvl1pPr>
            <a:lvl2pPr marL="977900" indent="-469900">
              <a:spcBef>
                <a:spcPts val="4600"/>
              </a:spcBef>
              <a:defRPr sz="2800"/>
            </a:lvl2pPr>
            <a:lvl3pPr marL="1270000" indent="-469900">
              <a:spcBef>
                <a:spcPts val="4600"/>
              </a:spcBef>
              <a:defRPr sz="2800"/>
            </a:lvl3pPr>
            <a:lvl4pPr marL="1574800" indent="-469900">
              <a:spcBef>
                <a:spcPts val="4600"/>
              </a:spcBef>
              <a:defRPr sz="2800"/>
            </a:lvl4pPr>
            <a:lvl5pPr marL="1866900" indent="-469900">
              <a:spcBef>
                <a:spcPts val="4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hape 1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2" name="Shape 122"/>
          <p:cNvSpPr/>
          <p:nvPr>
            <p:ph type="body" sz="half" idx="1"/>
          </p:nvPr>
        </p:nvSpPr>
        <p:spPr>
          <a:xfrm>
            <a:off x="8851900" y="2603500"/>
            <a:ext cx="6235700" cy="5702300"/>
          </a:xfrm>
          <a:prstGeom prst="rect">
            <a:avLst/>
          </a:prstGeom>
        </p:spPr>
        <p:txBody>
          <a:bodyPr/>
          <a:lstStyle>
            <a:lvl1pPr marL="685800" indent="-469900">
              <a:spcBef>
                <a:spcPts val="4600"/>
              </a:spcBef>
              <a:defRPr sz="2800"/>
            </a:lvl1pPr>
            <a:lvl2pPr marL="977900" indent="-469900">
              <a:spcBef>
                <a:spcPts val="4600"/>
              </a:spcBef>
              <a:defRPr sz="2800"/>
            </a:lvl2pPr>
            <a:lvl3pPr marL="1270000" indent="-469900">
              <a:spcBef>
                <a:spcPts val="4600"/>
              </a:spcBef>
              <a:defRPr sz="2800"/>
            </a:lvl3pPr>
            <a:lvl4pPr marL="1574800" indent="-469900">
              <a:spcBef>
                <a:spcPts val="4600"/>
              </a:spcBef>
              <a:defRPr sz="2800"/>
            </a:lvl4pPr>
            <a:lvl5pPr marL="1866900" indent="-469900">
              <a:spcBef>
                <a:spcPts val="4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3" name="Shape 1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 numCol="2" spcCol="696594" anchor="t"/>
          <a:lstStyle>
            <a:lvl1pPr marL="685800" indent="-469900">
              <a:defRPr sz="2800"/>
            </a:lvl1pPr>
            <a:lvl2pPr marL="977900" indent="-469900">
              <a:defRPr sz="2800"/>
            </a:lvl2pPr>
            <a:lvl3pPr marL="1270000" indent="-469900">
              <a:defRPr sz="2800"/>
            </a:lvl3pPr>
            <a:lvl4pPr marL="1574800" indent="-469900">
              <a:defRPr sz="2800"/>
            </a:lvl4pPr>
            <a:lvl5pPr marL="1866900" indent="-469900"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1155700" y="1181100"/>
            <a:ext cx="13931900" cy="6769100"/>
          </a:xfrm>
          <a:prstGeom prst="rect">
            <a:avLst/>
          </a:prstGeom>
        </p:spPr>
        <p:txBody>
          <a:bodyPr/>
          <a:lstStyle>
            <a:lvl1pPr>
              <a:spcBef>
                <a:spcPts val="4900"/>
              </a:spcBef>
            </a:lvl1pPr>
            <a:lvl2pPr>
              <a:spcBef>
                <a:spcPts val="4900"/>
              </a:spcBef>
            </a:lvl2pPr>
            <a:lvl3pPr>
              <a:spcBef>
                <a:spcPts val="4900"/>
              </a:spcBef>
            </a:lvl3pPr>
            <a:lvl4pPr>
              <a:spcBef>
                <a:spcPts val="4900"/>
              </a:spcBef>
            </a:lvl4pPr>
            <a:lvl5pPr>
              <a:spcBef>
                <a:spcPts val="49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xfrm>
            <a:off x="1663700" y="241300"/>
            <a:ext cx="12941300" cy="22987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4" name="Shape 5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1155700" y="2781300"/>
            <a:ext cx="13931900" cy="35687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xfrm>
            <a:off x="1155700" y="6908800"/>
            <a:ext cx="13931900" cy="15875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xfrm>
            <a:off x="1155700" y="6908800"/>
            <a:ext cx="13931900" cy="15875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155700" y="241300"/>
            <a:ext cx="139319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155700" y="2603500"/>
            <a:ext cx="13931900" cy="570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7857066" y="8231716"/>
            <a:ext cx="3793068" cy="48683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7493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10414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13335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16383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19304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22225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25146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28067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3098800" marR="0" indent="-533400" algn="l" defTabSz="546100" rtl="0" latinLnBrk="0">
        <a:lnSpc>
          <a:spcPct val="100000"/>
        </a:lnSpc>
        <a:spcBef>
          <a:spcPts val="35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mailto:alessandro.galardini@top-ix.org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2.tif"/><Relationship Id="rId5" Type="http://schemas.openxmlformats.org/officeDocument/2006/relationships/image" Target="../media/image3.tif"/><Relationship Id="rId6" Type="http://schemas.openxmlformats.org/officeDocument/2006/relationships/image" Target="../media/image4.tif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3268257" y="2846915"/>
            <a:ext cx="8805491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</a:p>
          <a:p>
            <a:pPr>
              <a:defRPr sz="72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TOP-IX</a:t>
            </a:r>
          </a:p>
          <a:p>
            <a:pPr>
              <a:defRPr sz="6000">
                <a:solidFill>
                  <a:srgbClr val="FF0000"/>
                </a:solidFill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Interconnection services UPDATE</a:t>
            </a:r>
          </a:p>
        </p:txBody>
      </p:sp>
      <p:sp>
        <p:nvSpPr>
          <p:cNvPr id="134" name="Shape 134"/>
          <p:cNvSpPr/>
          <p:nvPr/>
        </p:nvSpPr>
        <p:spPr>
          <a:xfrm>
            <a:off x="13520711" y="8164511"/>
            <a:ext cx="16481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Nov 2017</a:t>
            </a:r>
          </a:p>
        </p:txBody>
      </p:sp>
      <p:sp>
        <p:nvSpPr>
          <p:cNvPr id="135" name="Shape 135"/>
          <p:cNvSpPr/>
          <p:nvPr/>
        </p:nvSpPr>
        <p:spPr>
          <a:xfrm>
            <a:off x="965200" y="8164511"/>
            <a:ext cx="553395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alessandro.galardini@top-ix.org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image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1514" y="81610"/>
            <a:ext cx="11024926" cy="9054578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Shape 138"/>
          <p:cNvSpPr/>
          <p:nvPr/>
        </p:nvSpPr>
        <p:spPr>
          <a:xfrm>
            <a:off x="3136900" y="774700"/>
            <a:ext cx="2864917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ACTIVITY MAP</a:t>
            </a:r>
          </a:p>
        </p:txBody>
      </p:sp>
      <p:sp>
        <p:nvSpPr>
          <p:cNvPr id="139" name="Shape 139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40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4309533" y="7224712"/>
            <a:ext cx="2151923" cy="247122"/>
          </a:xfrm>
          <a:prstGeom prst="rect">
            <a:avLst/>
          </a:prstGeom>
          <a:solidFill>
            <a:srgbClr val="DDDDD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2" name="Shape 142"/>
          <p:cNvSpPr/>
          <p:nvPr/>
        </p:nvSpPr>
        <p:spPr>
          <a:xfrm>
            <a:off x="4309533" y="7622645"/>
            <a:ext cx="2151923" cy="247122"/>
          </a:xfrm>
          <a:prstGeom prst="rect">
            <a:avLst/>
          </a:prstGeom>
          <a:solidFill>
            <a:srgbClr val="A7A7A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3" name="Shape 143"/>
          <p:cNvSpPr/>
          <p:nvPr/>
        </p:nvSpPr>
        <p:spPr>
          <a:xfrm>
            <a:off x="9922933" y="7622645"/>
            <a:ext cx="2151924" cy="247122"/>
          </a:xfrm>
          <a:prstGeom prst="rect">
            <a:avLst/>
          </a:prstGeom>
          <a:solidFill>
            <a:srgbClr val="A7A7A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4" name="Shape 144"/>
          <p:cNvSpPr/>
          <p:nvPr/>
        </p:nvSpPr>
        <p:spPr>
          <a:xfrm>
            <a:off x="4505976" y="7138723"/>
            <a:ext cx="1759037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1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INFRASTRUCTURE</a:t>
            </a:r>
          </a:p>
        </p:txBody>
      </p:sp>
      <p:sp>
        <p:nvSpPr>
          <p:cNvPr id="145" name="Shape 145"/>
          <p:cNvSpPr/>
          <p:nvPr/>
        </p:nvSpPr>
        <p:spPr>
          <a:xfrm>
            <a:off x="4978170" y="7536656"/>
            <a:ext cx="814649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1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PEOPLE</a:t>
            </a:r>
          </a:p>
        </p:txBody>
      </p:sp>
      <p:sp>
        <p:nvSpPr>
          <p:cNvPr id="146" name="Shape 146"/>
          <p:cNvSpPr/>
          <p:nvPr/>
        </p:nvSpPr>
        <p:spPr>
          <a:xfrm>
            <a:off x="10591570" y="7536656"/>
            <a:ext cx="709428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1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SKILLS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3103034" y="774700"/>
            <a:ext cx="7185249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INTERNET EXCHANGE: infrastructure</a:t>
            </a:r>
          </a:p>
        </p:txBody>
      </p:sp>
      <p:sp>
        <p:nvSpPr>
          <p:cNvPr id="149" name="Shape 149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50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Shape 151"/>
          <p:cNvSpPr/>
          <p:nvPr/>
        </p:nvSpPr>
        <p:spPr>
          <a:xfrm>
            <a:off x="8054400" y="2299722"/>
            <a:ext cx="259443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pc="-1" sz="260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152" name="Shape 152"/>
          <p:cNvSpPr/>
          <p:nvPr/>
        </p:nvSpPr>
        <p:spPr>
          <a:xfrm>
            <a:off x="7764117" y="2916137"/>
            <a:ext cx="549726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pc="-1" sz="260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107</a:t>
            </a:r>
          </a:p>
        </p:txBody>
      </p:sp>
      <p:sp>
        <p:nvSpPr>
          <p:cNvPr id="153" name="Shape 153"/>
          <p:cNvSpPr/>
          <p:nvPr/>
        </p:nvSpPr>
        <p:spPr>
          <a:xfrm>
            <a:off x="7613692" y="3520933"/>
            <a:ext cx="634245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pc="-1" sz="260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46 K</a:t>
            </a:r>
          </a:p>
        </p:txBody>
      </p:sp>
      <p:sp>
        <p:nvSpPr>
          <p:cNvPr id="154" name="Shape 154"/>
          <p:cNvSpPr/>
          <p:nvPr/>
        </p:nvSpPr>
        <p:spPr>
          <a:xfrm>
            <a:off x="7203183" y="4622804"/>
            <a:ext cx="1070154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pc="-1" sz="260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89 Gbps</a:t>
            </a:r>
          </a:p>
        </p:txBody>
      </p:sp>
      <p:sp>
        <p:nvSpPr>
          <p:cNvPr id="155" name="Shape 155"/>
          <p:cNvSpPr/>
          <p:nvPr/>
        </p:nvSpPr>
        <p:spPr>
          <a:xfrm>
            <a:off x="8755325" y="2327542"/>
            <a:ext cx="463608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pc="-1" sz="2400"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PoPs</a:t>
            </a:r>
          </a:p>
        </p:txBody>
      </p:sp>
      <p:sp>
        <p:nvSpPr>
          <p:cNvPr id="156" name="Shape 156"/>
          <p:cNvSpPr/>
          <p:nvPr/>
        </p:nvSpPr>
        <p:spPr>
          <a:xfrm>
            <a:off x="8755325" y="2917057"/>
            <a:ext cx="811296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pc="-1" sz="2400"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Connected Networks</a:t>
            </a:r>
          </a:p>
        </p:txBody>
      </p:sp>
      <p:sp>
        <p:nvSpPr>
          <p:cNvPr id="157" name="Shape 157"/>
          <p:cNvSpPr/>
          <p:nvPr/>
        </p:nvSpPr>
        <p:spPr>
          <a:xfrm>
            <a:off x="8755325" y="3529611"/>
            <a:ext cx="598932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pc="-1" sz="2400"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IPv4 Prefixes on route servers</a:t>
            </a:r>
          </a:p>
        </p:txBody>
      </p:sp>
      <p:sp>
        <p:nvSpPr>
          <p:cNvPr id="158" name="Shape 158"/>
          <p:cNvSpPr/>
          <p:nvPr/>
        </p:nvSpPr>
        <p:spPr>
          <a:xfrm>
            <a:off x="8755325" y="4695104"/>
            <a:ext cx="62514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pc="-1" sz="2400"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Peak traffic</a:t>
            </a:r>
          </a:p>
        </p:txBody>
      </p:sp>
      <p:sp>
        <p:nvSpPr>
          <p:cNvPr id="159" name="Shape 159"/>
          <p:cNvSpPr/>
          <p:nvPr/>
        </p:nvSpPr>
        <p:spPr>
          <a:xfrm flipV="1">
            <a:off x="8436946" y="2058247"/>
            <a:ext cx="1" cy="3388918"/>
          </a:xfrm>
          <a:prstGeom prst="line">
            <a:avLst/>
          </a:prstGeom>
          <a:ln w="25400">
            <a:solidFill>
              <a:srgbClr val="D5363A"/>
            </a:solidFill>
            <a:prstDash val="dash"/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60" name="image8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2245" y="2058247"/>
            <a:ext cx="6139037" cy="6498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topix facilities.tif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17773" y="5968711"/>
            <a:ext cx="7717577" cy="288952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/>
          <p:nvPr/>
        </p:nvSpPr>
        <p:spPr>
          <a:xfrm>
            <a:off x="2862525" y="5691321"/>
            <a:ext cx="833720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pc="-1" sz="2400"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Turin</a:t>
            </a:r>
          </a:p>
        </p:txBody>
      </p:sp>
      <p:sp>
        <p:nvSpPr>
          <p:cNvPr id="163" name="Shape 163"/>
          <p:cNvSpPr/>
          <p:nvPr/>
        </p:nvSpPr>
        <p:spPr>
          <a:xfrm>
            <a:off x="6177225" y="3773621"/>
            <a:ext cx="833720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pc="-1" sz="2400"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Milan</a:t>
            </a:r>
          </a:p>
        </p:txBody>
      </p:sp>
      <p:sp>
        <p:nvSpPr>
          <p:cNvPr id="164" name="Shape 164"/>
          <p:cNvSpPr/>
          <p:nvPr/>
        </p:nvSpPr>
        <p:spPr>
          <a:xfrm>
            <a:off x="7639092" y="4071926"/>
            <a:ext cx="634245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pc="-1" sz="260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22 K</a:t>
            </a:r>
          </a:p>
        </p:txBody>
      </p:sp>
      <p:sp>
        <p:nvSpPr>
          <p:cNvPr id="165" name="Shape 165"/>
          <p:cNvSpPr/>
          <p:nvPr/>
        </p:nvSpPr>
        <p:spPr>
          <a:xfrm>
            <a:off x="8780725" y="4080604"/>
            <a:ext cx="598932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pc="-1" sz="2400">
                <a:uFill>
                  <a:solidFill>
                    <a:srgbClr val="FFFFFF"/>
                  </a:solidFill>
                </a:uFill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IPv6 Prefixes on route servers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Shape 168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9" name="Shape 169"/>
          <p:cNvSpPr/>
          <p:nvPr/>
        </p:nvSpPr>
        <p:spPr>
          <a:xfrm>
            <a:off x="7404341" y="3299885"/>
            <a:ext cx="5210818" cy="377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PUBLIC PEERING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PRIVATE CONNECTIONS (VLANs)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	IP Transit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	….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2 ROUTE SERVERS (BIRD)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F e J ROOT SERVERS</a:t>
            </a:r>
          </a:p>
        </p:txBody>
      </p:sp>
      <p:pic>
        <p:nvPicPr>
          <p:cNvPr id="170" name="image9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92299" y="3932766"/>
            <a:ext cx="2807194" cy="2106237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/>
          <p:nvPr/>
        </p:nvSpPr>
        <p:spPr>
          <a:xfrm>
            <a:off x="4078223" y="4572000"/>
            <a:ext cx="2208385" cy="0"/>
          </a:xfrm>
          <a:prstGeom prst="line">
            <a:avLst/>
          </a:prstGeom>
          <a:ln w="25400">
            <a:solidFill>
              <a:srgbClr val="D5363A"/>
            </a:solidFill>
            <a:prstDash val="dash"/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72" name="Shape 172"/>
          <p:cNvSpPr/>
          <p:nvPr/>
        </p:nvSpPr>
        <p:spPr>
          <a:xfrm flipH="1" flipV="1">
            <a:off x="6611489" y="3543302"/>
            <a:ext cx="9975" cy="3285068"/>
          </a:xfrm>
          <a:prstGeom prst="line">
            <a:avLst/>
          </a:prstGeom>
          <a:ln w="25400">
            <a:solidFill>
              <a:srgbClr val="D5363A"/>
            </a:solidFill>
            <a:prstDash val="dash"/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73" name="Shape 173"/>
          <p:cNvSpPr/>
          <p:nvPr/>
        </p:nvSpPr>
        <p:spPr>
          <a:xfrm>
            <a:off x="3103034" y="774700"/>
            <a:ext cx="6074197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INTERNET EXCHANGE: services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Shape 176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77" name="Shape 177"/>
          <p:cNvSpPr/>
          <p:nvPr/>
        </p:nvSpPr>
        <p:spPr>
          <a:xfrm>
            <a:off x="2725568" y="7254295"/>
            <a:ext cx="1181951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800">
                <a:solidFill>
                  <a:schemeClr val="accent5"/>
                </a:solidFill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45</a:t>
            </a:r>
            <a:r>
              <a:rPr>
                <a:solidFill>
                  <a:srgbClr val="000000"/>
                </a:solidFill>
              </a:rPr>
              <a:t> on 107 networks connected through different partnership</a:t>
            </a:r>
          </a:p>
        </p:txBody>
      </p:sp>
      <p:pic>
        <p:nvPicPr>
          <p:cNvPr id="178" name="image1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5091" y="3098800"/>
            <a:ext cx="11597588" cy="3217335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hape 179"/>
          <p:cNvSpPr/>
          <p:nvPr/>
        </p:nvSpPr>
        <p:spPr>
          <a:xfrm>
            <a:off x="3107266" y="774700"/>
            <a:ext cx="6472016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INTERCONNECTION: partnership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Shape 182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3" name="Shape 183"/>
          <p:cNvSpPr/>
          <p:nvPr/>
        </p:nvSpPr>
        <p:spPr>
          <a:xfrm>
            <a:off x="3086100" y="774700"/>
            <a:ext cx="2774877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TECH UPDATE</a:t>
            </a:r>
          </a:p>
        </p:txBody>
      </p:sp>
      <p:sp>
        <p:nvSpPr>
          <p:cNvPr id="184" name="Shape 184"/>
          <p:cNvSpPr/>
          <p:nvPr/>
        </p:nvSpPr>
        <p:spPr>
          <a:xfrm>
            <a:off x="2933700" y="3307079"/>
            <a:ext cx="9449248" cy="405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100G available on TO PDF, TO CSI, MI Infracom</a:t>
            </a: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Secure Route Servers (4Q) </a:t>
            </a: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New management system (4Q)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Shape 187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8" name="Shape 188"/>
          <p:cNvSpPr/>
          <p:nvPr/>
        </p:nvSpPr>
        <p:spPr>
          <a:xfrm>
            <a:off x="3086100" y="774700"/>
            <a:ext cx="2898206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MARKETPLACE</a:t>
            </a:r>
          </a:p>
        </p:txBody>
      </p:sp>
      <p:pic>
        <p:nvPicPr>
          <p:cNvPr id="189" name="IMG_marketplace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87017" y="296333"/>
            <a:ext cx="10036099" cy="9144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hape 190"/>
          <p:cNvSpPr/>
          <p:nvPr/>
        </p:nvSpPr>
        <p:spPr>
          <a:xfrm>
            <a:off x="752148" y="3467129"/>
            <a:ext cx="5679329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End to End Ethernet connectivity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Access to public cloud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Remote Peering towards other IXP 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Security services</a:t>
            </a:r>
          </a:p>
          <a:p>
            <a:pPr algn="just">
              <a:lnSpc>
                <a:spcPct val="150000"/>
              </a:lnSpc>
              <a:defRPr sz="28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…….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Shape 193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4" name="Shape 194"/>
          <p:cNvSpPr/>
          <p:nvPr/>
        </p:nvSpPr>
        <p:spPr>
          <a:xfrm>
            <a:off x="3086100" y="774700"/>
            <a:ext cx="3251003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REMOTE ACCESS</a:t>
            </a:r>
          </a:p>
        </p:txBody>
      </p:sp>
      <p:pic>
        <p:nvPicPr>
          <p:cNvPr id="195" name="img_marketplace-0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4400" y="2422475"/>
            <a:ext cx="13708181" cy="34501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asted-image.tif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13000" y="6732925"/>
            <a:ext cx="3810000" cy="180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tif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615687" y="6711235"/>
            <a:ext cx="3872017" cy="8988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tif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077745" y="7682195"/>
            <a:ext cx="3004569" cy="82124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" grpId="3"/>
      <p:bldP build="whole" bldLvl="1" animBg="1" rev="0" advAuto="0" spid="197" grpId="1"/>
      <p:bldP build="whole" bldLvl="1" animBg="1" rev="0" advAuto="0" spid="196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400" y="368300"/>
            <a:ext cx="1574800" cy="1574800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Shape 201"/>
          <p:cNvSpPr/>
          <p:nvPr/>
        </p:nvSpPr>
        <p:spPr>
          <a:xfrm>
            <a:off x="2781300" y="711200"/>
            <a:ext cx="1" cy="850994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02" name="Shape 202"/>
          <p:cNvSpPr/>
          <p:nvPr/>
        </p:nvSpPr>
        <p:spPr>
          <a:xfrm>
            <a:off x="3086100" y="774700"/>
            <a:ext cx="2142407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lvl1pPr>
          </a:lstStyle>
          <a:p>
            <a:pPr/>
            <a:r>
              <a:t>CONTACTS</a:t>
            </a:r>
          </a:p>
        </p:txBody>
      </p:sp>
      <p:sp>
        <p:nvSpPr>
          <p:cNvPr id="203" name="Shape 203"/>
          <p:cNvSpPr/>
          <p:nvPr/>
        </p:nvSpPr>
        <p:spPr>
          <a:xfrm>
            <a:off x="2781300" y="3227962"/>
            <a:ext cx="8128001" cy="471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www.top-ix.org </a:t>
            </a:r>
            <a:endParaRPr sz="1800"/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mail:           staff@top-ix.org</a:t>
            </a: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twitter:       @top_ix</a:t>
            </a: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facebook:   topixconsortium</a:t>
            </a: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linkedin:     TOP-IX Consortium</a:t>
            </a:r>
          </a:p>
          <a:p>
            <a:pPr algn="l">
              <a:defRPr sz="4400">
                <a:latin typeface="Futura BdCn BT"/>
                <a:ea typeface="Futura BdCn BT"/>
                <a:cs typeface="Futura BdCn BT"/>
                <a:sym typeface="Futura BdCn BT"/>
              </a:defRPr>
            </a:pPr>
            <a:r>
              <a:t>youtube:     topixtube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Lucida Grande"/>
        <a:ea typeface="Lucida Grande"/>
        <a:cs typeface="Lucida Grand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Lucida Grande"/>
        <a:ea typeface="Lucida Grande"/>
        <a:cs typeface="Lucida Grand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