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1" r:id="rId3"/>
    <p:sldId id="265" r:id="rId4"/>
    <p:sldId id="267" r:id="rId5"/>
    <p:sldId id="268" r:id="rId6"/>
    <p:sldId id="266" r:id="rId7"/>
    <p:sldId id="270" r:id="rId8"/>
    <p:sldId id="269" r:id="rId9"/>
    <p:sldId id="271" r:id="rId10"/>
    <p:sldId id="273" r:id="rId11"/>
    <p:sldId id="272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03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1EF10-7995-46DB-814E-DB39EA83DD48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07/11/2017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FF87D-79A1-47B2-9429-D8B1BCB037EC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11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30832-1E60-4CDF-8266-6D69BBFC8880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07/11/2017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61FAC-03F4-4941-A1EE-E9F39CFA7662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859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9D4C7-6E6F-4DCC-BA02-3566ECE92C31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07/11/2017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AD4F4-9350-4AAE-9150-496C039B49DC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19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FB07E-2BCF-43DC-B90F-8306DB43B288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07/11/2017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0F425-7CF8-4589-97E8-FC779AFA4DCE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57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9140-A28F-4782-9695-12364C08EE62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07/11/2017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F6FB8-F138-424A-AB70-62400B41970A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00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2506E-8450-4286-9574-5A89E7530E64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07/11/2017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C5E94-9939-404C-B021-48A6F02DC94C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84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132D3-6792-4CF7-BDBD-DF9203BF00A2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07/11/2017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94E2A-6BDA-4B8A-BA4B-3D5C7785A875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15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32C74-B461-47E8-9020-C4F2809FCA56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07/11/2017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63B7E-2FC9-42D2-A2B2-7BB4504F9A9F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00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AD991-7C9D-4AEE-AF04-478FDC8EE584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07/11/2017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BC776-E877-4955-B0E0-61A82742159C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53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F0F03-93F0-4306-AF11-FA5F42375AE2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07/11/2017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F3B3F-12AC-45AB-96A2-773632E97C11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947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5265A-5A35-4A61-92FC-3E3E089841E3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07/11/2017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84335-6571-441A-8034-CDE81B5FBDC8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34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92C2D-681A-4E24-8375-87E96EE550F7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07/11/2017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C305C-A736-4493-BFE9-5E99CC788385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28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0B21E-A961-4AA6-B731-B6264295D293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07/11/2017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1D96D-6189-4D92-9A65-0DB347C33E88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24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6F470-1C40-42A2-99EB-F7970E89762D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07/11/2017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1B496-841B-4CF4-9F8B-3A08872726F8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40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3975"/>
            <a:ext cx="2095500" cy="6072188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3213" y="53975"/>
            <a:ext cx="6135687" cy="6072188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DC641-EB6C-4D7C-8BBD-0E8EE73351AD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07/11/2017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790C6-65FA-4D39-B2B2-1095874C0D73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82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736C8-4473-419B-BF4D-93E6334879F9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07/11/2017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4A337-B0DA-45C8-B42B-D48C9AEE35A9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6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BB7E2-2B91-45A7-A9AE-837E5836A235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07/11/2017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D91C5-FF31-42FF-812C-673927CDA474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501FD-3764-4851-929A-BBE2600BFBC0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07/11/2017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00CD7-7CBD-4E82-9E64-A8D9638EBA88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42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EC96D-6B0B-4186-B241-AC6D25A573BA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07/11/2017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22EDE-6E77-4382-99E7-64920ECDFA1A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14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2CE0B-4B08-4AF4-8ED4-70CBD5D3908C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07/11/2017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931B0-CFA5-478C-9D0D-2C8E5EA982C6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93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DA2AF-10D3-4B68-8078-E7CF5DE3A247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07/11/2017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5FC2E-31E3-44CA-BC8C-23938E4A05CE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8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38C70-F5FC-4B0E-8C93-C9B6F7E1A27D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07/11/2017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F2871-239B-4C20-AF36-406B6A2AD224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7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ppt-BG-COVER-NoLoghi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2038" y="3024188"/>
            <a:ext cx="706596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227D37-D1C7-4E16-A0AB-2AC8DA7784A4}" type="datetimeFigureOut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07/11/2017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221618-DAD3-4328-8644-6E20A5BDE9A1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  <p:pic>
        <p:nvPicPr>
          <p:cNvPr id="14342" name="Picture 10" descr="logoTWT-colori-scherm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122738" y="5859463"/>
            <a:ext cx="90011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195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pt-BG-INT-top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3" name="Rectangle 11"/>
          <p:cNvSpPr>
            <a:spLocks noChangeArrowheads="1"/>
          </p:cNvSpPr>
          <p:nvPr userDrawn="1"/>
        </p:nvSpPr>
        <p:spPr bwMode="auto">
          <a:xfrm>
            <a:off x="0" y="0"/>
            <a:ext cx="3941763" cy="1035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3213" y="53975"/>
            <a:ext cx="68786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3891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21BBEC-7986-4B30-A1F8-4131CAF1DE8B}" type="datetimeFigureOut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07/11/2017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066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2144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C21272-9562-4FD8-A54E-F3427566E41B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  <p:pic>
        <p:nvPicPr>
          <p:cNvPr id="38920" name="Picture 13" descr="ppt-BG-INT-bottom-Cort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374775" y="4265613"/>
            <a:ext cx="77692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14" descr="logoTWT-colori-scherm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216900" y="5981700"/>
            <a:ext cx="76517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99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5"/>
          <p:cNvSpPr txBox="1">
            <a:spLocks noChangeArrowheads="1"/>
          </p:cNvSpPr>
          <p:nvPr/>
        </p:nvSpPr>
        <p:spPr bwMode="auto">
          <a:xfrm>
            <a:off x="1108075" y="3114675"/>
            <a:ext cx="728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 err="1" smtClean="0">
                <a:solidFill>
                  <a:srgbClr val="000000"/>
                </a:solidFill>
              </a:rPr>
              <a:t>Evolution</a:t>
            </a:r>
            <a:r>
              <a:rPr lang="it-IT" sz="2800" b="1" dirty="0" smtClean="0">
                <a:solidFill>
                  <a:srgbClr val="000000"/>
                </a:solidFill>
              </a:rPr>
              <a:t> of an </a:t>
            </a:r>
            <a:r>
              <a:rPr lang="it-IT" sz="2800" b="1" dirty="0" err="1" smtClean="0">
                <a:solidFill>
                  <a:srgbClr val="000000"/>
                </a:solidFill>
              </a:rPr>
              <a:t>Italian</a:t>
            </a:r>
            <a:r>
              <a:rPr lang="it-IT" sz="2800" b="1" dirty="0" smtClean="0">
                <a:solidFill>
                  <a:srgbClr val="000000"/>
                </a:solidFill>
              </a:rPr>
              <a:t> Access Network</a:t>
            </a:r>
            <a:endParaRPr lang="it-IT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955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choice</a:t>
            </a:r>
            <a:r>
              <a:rPr lang="it-IT" dirty="0" smtClean="0"/>
              <a:t> </a:t>
            </a:r>
            <a:r>
              <a:rPr lang="it-IT" dirty="0" err="1" smtClean="0"/>
              <a:t>something</a:t>
            </a:r>
            <a:r>
              <a:rPr lang="it-IT" dirty="0" smtClean="0"/>
              <a:t> future </a:t>
            </a:r>
            <a:r>
              <a:rPr lang="it-IT" dirty="0" err="1" smtClean="0"/>
              <a:t>proof</a:t>
            </a:r>
            <a:endParaRPr lang="it-I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32470"/>
            <a:ext cx="6703967" cy="341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4849465"/>
            <a:ext cx="77403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“now </a:t>
            </a:r>
            <a:r>
              <a:rPr lang="en-US" sz="1400" dirty="0"/>
              <a:t>one crux is that when we state evolved XR, this means that you need a tomahawk and RSP880 chassis. this is not a sales trick, but evolved XR runs 64bit and virtual machines. the typhoon LC is based on PPC and 32 bit. virtualization on </a:t>
            </a:r>
            <a:r>
              <a:rPr lang="en-US" sz="1400" dirty="0" err="1"/>
              <a:t>ppc</a:t>
            </a:r>
            <a:r>
              <a:rPr lang="en-US" sz="1400" dirty="0"/>
              <a:t> is not commercially available, hence typhoon won't run evolved XR, although we prototyped 32&lt;&gt;64 bit interaction</a:t>
            </a:r>
            <a:r>
              <a:rPr lang="en-US" sz="1400" dirty="0" smtClean="0"/>
              <a:t>.”</a:t>
            </a:r>
          </a:p>
          <a:p>
            <a:endParaRPr lang="it-IT" sz="1400" dirty="0" smtClean="0"/>
          </a:p>
          <a:p>
            <a:r>
              <a:rPr lang="it-IT" sz="1400" dirty="0" err="1" smtClean="0"/>
              <a:t>Xander</a:t>
            </a:r>
            <a:r>
              <a:rPr lang="it-IT" sz="1400" dirty="0" smtClean="0"/>
              <a:t> </a:t>
            </a:r>
            <a:r>
              <a:rPr lang="it-IT" sz="1400" dirty="0" err="1"/>
              <a:t>Thuijs</a:t>
            </a:r>
            <a:r>
              <a:rPr lang="it-IT" sz="1400" dirty="0"/>
              <a:t> </a:t>
            </a:r>
            <a:endParaRPr lang="it-IT" sz="1400" dirty="0" smtClean="0"/>
          </a:p>
          <a:p>
            <a:r>
              <a:rPr lang="it-IT" sz="1400" dirty="0" smtClean="0"/>
              <a:t>https://supportforums.cisco.com/t5/xr-os-and-platforms/limit-of-bng-subscribers-in-asr-9000/td-p/3021765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863275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Italian</a:t>
            </a:r>
            <a:r>
              <a:rPr lang="it-IT" dirty="0" smtClean="0"/>
              <a:t> Model of Bitstream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19" y="1366895"/>
            <a:ext cx="6576738" cy="211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45" y="3351663"/>
            <a:ext cx="6576942" cy="318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743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20272" y="2288624"/>
            <a:ext cx="1512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Bitstream ETH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6948264" y="5229200"/>
            <a:ext cx="1454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Raccolta NGA</a:t>
            </a:r>
            <a:endParaRPr lang="it-IT" dirty="0"/>
          </a:p>
        </p:txBody>
      </p:sp>
      <p:sp>
        <p:nvSpPr>
          <p:cNvPr id="8" name="Rounded Rectangle 7"/>
          <p:cNvSpPr/>
          <p:nvPr/>
        </p:nvSpPr>
        <p:spPr>
          <a:xfrm>
            <a:off x="4427984" y="1700808"/>
            <a:ext cx="2232248" cy="57606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VLAN Group Cos 0</a:t>
            </a:r>
            <a:endParaRPr lang="it-IT" dirty="0"/>
          </a:p>
        </p:txBody>
      </p:sp>
      <p:sp>
        <p:nvSpPr>
          <p:cNvPr id="15" name="Rounded Rectangle 14"/>
          <p:cNvSpPr/>
          <p:nvPr/>
        </p:nvSpPr>
        <p:spPr>
          <a:xfrm>
            <a:off x="4479490" y="2624195"/>
            <a:ext cx="2232248" cy="57606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VLAN Group Cos 1</a:t>
            </a:r>
            <a:endParaRPr lang="it-IT" dirty="0"/>
          </a:p>
        </p:txBody>
      </p:sp>
      <p:sp>
        <p:nvSpPr>
          <p:cNvPr id="16" name="Rounded Rectangle 15"/>
          <p:cNvSpPr/>
          <p:nvPr/>
        </p:nvSpPr>
        <p:spPr>
          <a:xfrm>
            <a:off x="4427984" y="4653136"/>
            <a:ext cx="2232248" cy="576064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VLAN Group Cos 0</a:t>
            </a:r>
            <a:endParaRPr lang="it-IT" dirty="0"/>
          </a:p>
        </p:txBody>
      </p:sp>
      <p:sp>
        <p:nvSpPr>
          <p:cNvPr id="17" name="Rounded Rectangle 16"/>
          <p:cNvSpPr/>
          <p:nvPr/>
        </p:nvSpPr>
        <p:spPr>
          <a:xfrm>
            <a:off x="4448425" y="5733256"/>
            <a:ext cx="2232248" cy="57606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VLAN Group Cos 1</a:t>
            </a:r>
            <a:endParaRPr lang="it-IT" dirty="0"/>
          </a:p>
        </p:txBody>
      </p:sp>
      <p:cxnSp>
        <p:nvCxnSpPr>
          <p:cNvPr id="21" name="Straight Connector 20"/>
          <p:cNvCxnSpPr>
            <a:stCxn id="17" idx="1"/>
          </p:cNvCxnSpPr>
          <p:nvPr/>
        </p:nvCxnSpPr>
        <p:spPr>
          <a:xfrm flipH="1" flipV="1">
            <a:off x="3472821" y="3763606"/>
            <a:ext cx="975604" cy="2257682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6" idx="1"/>
          </p:cNvCxnSpPr>
          <p:nvPr/>
        </p:nvCxnSpPr>
        <p:spPr>
          <a:xfrm>
            <a:off x="3472821" y="3763606"/>
            <a:ext cx="955163" cy="1177562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5" idx="1"/>
          </p:cNvCxnSpPr>
          <p:nvPr/>
        </p:nvCxnSpPr>
        <p:spPr>
          <a:xfrm flipV="1">
            <a:off x="3472821" y="2912227"/>
            <a:ext cx="1006669" cy="851379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472821" y="2060848"/>
            <a:ext cx="955163" cy="170275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58" y="2843858"/>
            <a:ext cx="3178831" cy="188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2830927"/>
            <a:ext cx="1687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Multiservice</a:t>
            </a:r>
            <a:r>
              <a:rPr lang="it-IT" dirty="0" smtClean="0"/>
              <a:t> KIT</a:t>
            </a:r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Bandwidth</a:t>
            </a:r>
            <a:r>
              <a:rPr lang="it-IT" dirty="0" smtClean="0"/>
              <a:t> </a:t>
            </a:r>
            <a:r>
              <a:rPr lang="it-IT" dirty="0" err="1" smtClean="0"/>
              <a:t>Italian</a:t>
            </a:r>
            <a:r>
              <a:rPr lang="it-IT" dirty="0" smtClean="0"/>
              <a:t>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9047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95499"/>
            <a:ext cx="6640959" cy="406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Qos</a:t>
            </a:r>
            <a:r>
              <a:rPr lang="it-IT" dirty="0" smtClean="0"/>
              <a:t> model </a:t>
            </a:r>
            <a:r>
              <a:rPr lang="it-IT" dirty="0" err="1" smtClean="0"/>
              <a:t>using</a:t>
            </a:r>
            <a:r>
              <a:rPr lang="it-IT" dirty="0" smtClean="0"/>
              <a:t> ASR1k</a:t>
            </a: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787034" y="2646204"/>
            <a:ext cx="1647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Multiservice</a:t>
            </a:r>
            <a:r>
              <a:rPr lang="it-IT" dirty="0" smtClean="0"/>
              <a:t> Kit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4503632" y="3789040"/>
            <a:ext cx="938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err="1" smtClean="0"/>
              <a:t>Subscriber</a:t>
            </a:r>
            <a:r>
              <a:rPr lang="it-IT" sz="1200" b="1" dirty="0" smtClean="0"/>
              <a:t> </a:t>
            </a:r>
          </a:p>
          <a:p>
            <a:r>
              <a:rPr lang="it-IT" sz="1200" b="1" dirty="0" err="1" smtClean="0"/>
              <a:t>Parent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class</a:t>
            </a:r>
            <a:endParaRPr lang="it-IT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33001" y="3808268"/>
            <a:ext cx="890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err="1" smtClean="0"/>
              <a:t>Subscriber</a:t>
            </a:r>
            <a:r>
              <a:rPr lang="it-IT" sz="1200" b="1" dirty="0" smtClean="0"/>
              <a:t> </a:t>
            </a:r>
          </a:p>
          <a:p>
            <a:r>
              <a:rPr lang="it-IT" sz="1200" b="1" dirty="0" smtClean="0"/>
              <a:t>Child </a:t>
            </a:r>
            <a:r>
              <a:rPr lang="it-IT" sz="1200" b="1" dirty="0" err="1" smtClean="0"/>
              <a:t>class</a:t>
            </a:r>
            <a:endParaRPr lang="it-IT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14730" y="1844824"/>
            <a:ext cx="1350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PPPOE </a:t>
            </a:r>
            <a:r>
              <a:rPr lang="it-IT" dirty="0" err="1" smtClean="0"/>
              <a:t>users</a:t>
            </a:r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4747309" y="4900518"/>
            <a:ext cx="195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Radius</a:t>
            </a:r>
            <a:r>
              <a:rPr lang="it-IT" dirty="0" smtClean="0"/>
              <a:t> </a:t>
            </a:r>
            <a:r>
              <a:rPr lang="it-IT" dirty="0" err="1" smtClean="0"/>
              <a:t>Provisioned</a:t>
            </a:r>
            <a:endParaRPr lang="it-IT" dirty="0"/>
          </a:p>
        </p:txBody>
      </p:sp>
      <p:sp>
        <p:nvSpPr>
          <p:cNvPr id="9" name="Line Callout 1 8"/>
          <p:cNvSpPr/>
          <p:nvPr/>
        </p:nvSpPr>
        <p:spPr>
          <a:xfrm>
            <a:off x="611560" y="4441738"/>
            <a:ext cx="2172711" cy="1843774"/>
          </a:xfrm>
          <a:prstGeom prst="borderCallout1">
            <a:avLst>
              <a:gd name="adj1" fmla="val -2173"/>
              <a:gd name="adj2" fmla="val 99144"/>
              <a:gd name="adj3" fmla="val -46982"/>
              <a:gd name="adj4" fmla="val 1358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Box 9"/>
          <p:cNvSpPr txBox="1"/>
          <p:nvPr/>
        </p:nvSpPr>
        <p:spPr>
          <a:xfrm>
            <a:off x="752946" y="4531186"/>
            <a:ext cx="20313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Model ok with </a:t>
            </a:r>
          </a:p>
          <a:p>
            <a:r>
              <a:rPr lang="it-IT" dirty="0" smtClean="0"/>
              <a:t>single </a:t>
            </a:r>
            <a:r>
              <a:rPr lang="it-IT" dirty="0" err="1" smtClean="0"/>
              <a:t>vlan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supported</a:t>
            </a:r>
            <a:r>
              <a:rPr lang="it-IT" dirty="0" smtClean="0"/>
              <a:t> for </a:t>
            </a:r>
          </a:p>
          <a:p>
            <a:r>
              <a:rPr lang="it-IT" dirty="0" smtClean="0"/>
              <a:t>Group of </a:t>
            </a:r>
          </a:p>
          <a:p>
            <a:r>
              <a:rPr lang="it-IT" dirty="0" smtClean="0"/>
              <a:t>multiple </a:t>
            </a:r>
            <a:r>
              <a:rPr lang="it-IT" dirty="0" err="1" smtClean="0"/>
              <a:t>vlans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3059832" y="2507704"/>
            <a:ext cx="1164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Area </a:t>
            </a:r>
            <a:r>
              <a:rPr lang="it-IT" dirty="0" err="1" smtClean="0"/>
              <a:t>level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Shaper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833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Work </a:t>
            </a:r>
            <a:r>
              <a:rPr lang="it-IT" dirty="0" err="1" smtClean="0"/>
              <a:t>around</a:t>
            </a:r>
            <a:r>
              <a:rPr lang="it-IT" dirty="0" smtClean="0"/>
              <a:t> for </a:t>
            </a:r>
            <a:r>
              <a:rPr lang="it-IT" dirty="0" err="1" smtClean="0"/>
              <a:t>qos</a:t>
            </a:r>
            <a:endParaRPr lang="it-IT" dirty="0"/>
          </a:p>
        </p:txBody>
      </p:sp>
      <p:pic>
        <p:nvPicPr>
          <p:cNvPr id="8" name="Picture 2" descr="Risultati immagini per asr1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99662"/>
            <a:ext cx="2597490" cy="259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isultati immagini per me36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380" y="2501280"/>
            <a:ext cx="2625799" cy="103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isultati immagini per me36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889" y="3541096"/>
            <a:ext cx="2625799" cy="103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Risultati immagini per ital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60848"/>
            <a:ext cx="2667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00999"/>
            <a:ext cx="1240730" cy="64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558" y="3672447"/>
            <a:ext cx="1240730" cy="64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2555776" y="3542687"/>
            <a:ext cx="13045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873360" y="3140969"/>
            <a:ext cx="0" cy="7200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1560" y="1916832"/>
            <a:ext cx="5622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1)   Aggregate </a:t>
            </a:r>
            <a:r>
              <a:rPr lang="it-IT" dirty="0" err="1" smtClean="0"/>
              <a:t>Vlans</a:t>
            </a:r>
            <a:r>
              <a:rPr lang="it-IT" dirty="0" smtClean="0"/>
              <a:t> with </a:t>
            </a:r>
            <a:r>
              <a:rPr lang="it-IT" dirty="0" err="1" smtClean="0"/>
              <a:t>vlan</a:t>
            </a:r>
            <a:r>
              <a:rPr lang="it-IT" dirty="0" smtClean="0"/>
              <a:t> </a:t>
            </a:r>
            <a:r>
              <a:rPr lang="it-IT" dirty="0" err="1" smtClean="0"/>
              <a:t>mapping</a:t>
            </a:r>
            <a:r>
              <a:rPr lang="it-IT" dirty="0" smtClean="0"/>
              <a:t> </a:t>
            </a: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qos</a:t>
            </a:r>
            <a:r>
              <a:rPr lang="it-IT" dirty="0" smtClean="0"/>
              <a:t> on </a:t>
            </a:r>
            <a:r>
              <a:rPr lang="it-IT" dirty="0" err="1" smtClean="0"/>
              <a:t>asr</a:t>
            </a:r>
            <a:endParaRPr lang="it-IT" dirty="0"/>
          </a:p>
        </p:txBody>
      </p:sp>
      <p:sp>
        <p:nvSpPr>
          <p:cNvPr id="24" name="TextBox 23"/>
          <p:cNvSpPr txBox="1"/>
          <p:nvPr/>
        </p:nvSpPr>
        <p:spPr>
          <a:xfrm>
            <a:off x="611560" y="5204098"/>
            <a:ext cx="5711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</a:t>
            </a:r>
            <a:r>
              <a:rPr lang="it-IT" dirty="0" smtClean="0"/>
              <a:t>)   </a:t>
            </a:r>
            <a:r>
              <a:rPr lang="it-IT" dirty="0" err="1" smtClean="0"/>
              <a:t>Apply</a:t>
            </a:r>
            <a:r>
              <a:rPr lang="it-IT" dirty="0" smtClean="0"/>
              <a:t> area </a:t>
            </a:r>
            <a:r>
              <a:rPr lang="it-IT" dirty="0" err="1" smtClean="0"/>
              <a:t>level</a:t>
            </a:r>
            <a:r>
              <a:rPr lang="it-IT" dirty="0" smtClean="0"/>
              <a:t> </a:t>
            </a:r>
            <a:r>
              <a:rPr lang="it-IT" dirty="0" err="1" smtClean="0"/>
              <a:t>shaping</a:t>
            </a:r>
            <a:r>
              <a:rPr lang="it-IT" dirty="0" smtClean="0"/>
              <a:t> on ME/ASR </a:t>
            </a:r>
            <a:r>
              <a:rPr lang="it-IT" dirty="0" err="1" smtClean="0"/>
              <a:t>aggregators</a:t>
            </a:r>
            <a:r>
              <a:rPr lang="it-IT" dirty="0" smtClean="0"/>
              <a:t> </a:t>
            </a:r>
          </a:p>
          <a:p>
            <a:r>
              <a:rPr lang="it-IT" dirty="0"/>
              <a:t> </a:t>
            </a:r>
            <a:r>
              <a:rPr lang="it-IT" dirty="0" smtClean="0"/>
              <a:t>     </a:t>
            </a:r>
            <a:r>
              <a:rPr lang="it-IT" dirty="0" err="1" smtClean="0"/>
              <a:t>Subscriber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r>
              <a:rPr lang="it-IT" dirty="0" smtClean="0"/>
              <a:t> </a:t>
            </a:r>
            <a:r>
              <a:rPr lang="it-IT" dirty="0" err="1" smtClean="0"/>
              <a:t>policies</a:t>
            </a:r>
            <a:r>
              <a:rPr lang="it-IT" dirty="0" smtClean="0"/>
              <a:t> on ASR and color </a:t>
            </a:r>
            <a:r>
              <a:rPr lang="it-IT" dirty="0" err="1" smtClean="0"/>
              <a:t>traffic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0569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Need</a:t>
            </a:r>
            <a:r>
              <a:rPr lang="it-IT" dirty="0" smtClean="0"/>
              <a:t>: migrate to 10G </a:t>
            </a:r>
            <a:r>
              <a:rPr lang="it-IT" dirty="0" err="1" smtClean="0"/>
              <a:t>Kits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3573397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Nielsen's law of </a:t>
            </a:r>
            <a:r>
              <a:rPr lang="en-US" sz="2000" dirty="0" smtClean="0"/>
              <a:t>internet bandwidth </a:t>
            </a:r>
            <a:r>
              <a:rPr lang="en-US" sz="2000" dirty="0"/>
              <a:t>states:</a:t>
            </a:r>
          </a:p>
          <a:p>
            <a:pPr marL="0" indent="0">
              <a:buNone/>
            </a:pPr>
            <a:r>
              <a:rPr lang="en-US" sz="2000" dirty="0"/>
              <a:t>A high-end user's </a:t>
            </a:r>
            <a:r>
              <a:rPr lang="en-US" sz="2000" dirty="0"/>
              <a:t>c</a:t>
            </a:r>
            <a:r>
              <a:rPr lang="en-US" sz="2000" dirty="0" smtClean="0"/>
              <a:t>onnection </a:t>
            </a:r>
            <a:r>
              <a:rPr lang="en-US" sz="2000" dirty="0"/>
              <a:t>speed 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grows </a:t>
            </a:r>
            <a:r>
              <a:rPr lang="en-US" sz="2000" b="1" dirty="0"/>
              <a:t>by 50% per year.</a:t>
            </a:r>
            <a:endParaRPr lang="en-US" sz="2000" dirty="0"/>
          </a:p>
          <a:p>
            <a:endParaRPr lang="it-IT" sz="2000" dirty="0" smtClean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sz="2000" dirty="0" smtClean="0"/>
              <a:t>AIIP </a:t>
            </a:r>
            <a:r>
              <a:rPr lang="it-IT" sz="2000" dirty="0" err="1" smtClean="0"/>
              <a:t>Measurements</a:t>
            </a:r>
            <a:endParaRPr lang="it-IT" sz="2000" dirty="0" smtClean="0"/>
          </a:p>
          <a:p>
            <a:pPr marL="0" indent="0">
              <a:buNone/>
            </a:pPr>
            <a:r>
              <a:rPr lang="it-IT" sz="2000" dirty="0" smtClean="0"/>
              <a:t>NGA </a:t>
            </a:r>
            <a:r>
              <a:rPr lang="it-IT" sz="2000" dirty="0" err="1" smtClean="0"/>
              <a:t>consumes</a:t>
            </a:r>
            <a:r>
              <a:rPr lang="it-IT" sz="2000" dirty="0" smtClean="0"/>
              <a:t> 3 </a:t>
            </a:r>
            <a:r>
              <a:rPr lang="it-IT" sz="2000" dirty="0" err="1" smtClean="0"/>
              <a:t>times</a:t>
            </a:r>
            <a:r>
              <a:rPr lang="it-IT" sz="2000" dirty="0" smtClean="0"/>
              <a:t> the </a:t>
            </a:r>
            <a:r>
              <a:rPr lang="it-IT" sz="2000" dirty="0" err="1"/>
              <a:t>m</a:t>
            </a:r>
            <a:r>
              <a:rPr lang="it-IT" sz="2000" dirty="0" err="1" smtClean="0"/>
              <a:t>ean</a:t>
            </a:r>
            <a:r>
              <a:rPr lang="it-IT" sz="2000" dirty="0" smtClean="0"/>
              <a:t> </a:t>
            </a:r>
            <a:r>
              <a:rPr lang="it-IT" sz="2000" dirty="0" err="1" smtClean="0"/>
              <a:t>bandwidth</a:t>
            </a:r>
            <a:r>
              <a:rPr lang="it-IT" sz="2000" dirty="0" smtClean="0"/>
              <a:t> of ADSL </a:t>
            </a:r>
            <a:r>
              <a:rPr lang="it-IT" sz="2000" dirty="0" err="1" smtClean="0"/>
              <a:t>users</a:t>
            </a:r>
            <a:endParaRPr lang="it-IT" sz="2000" dirty="0"/>
          </a:p>
        </p:txBody>
      </p:sp>
      <p:pic>
        <p:nvPicPr>
          <p:cNvPr id="1026" name="Picture 2" descr="Bandwidth growth for a high-end user since 19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935" y="1414255"/>
            <a:ext cx="4803327" cy="335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5157192"/>
            <a:ext cx="22878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FTTCAB  200Mbps </a:t>
            </a:r>
          </a:p>
          <a:p>
            <a:r>
              <a:rPr lang="it-IT" dirty="0" smtClean="0"/>
              <a:t>FTTH 	  1Gbps</a:t>
            </a:r>
          </a:p>
          <a:p>
            <a:r>
              <a:rPr lang="it-IT" dirty="0" err="1" smtClean="0"/>
              <a:t>Now</a:t>
            </a:r>
            <a:r>
              <a:rPr lang="it-IT" dirty="0" smtClean="0"/>
              <a:t> </a:t>
            </a:r>
            <a:r>
              <a:rPr lang="it-IT" dirty="0" err="1" smtClean="0"/>
              <a:t>available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9877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https://supportforums.cisco.com/sites/default/files/legacy/6/0/4/81406-Screen%20shot%202012-03-16%20at%2011.03.07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4437112"/>
            <a:ext cx="3083470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Choices</a:t>
            </a:r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83020" y="2868653"/>
            <a:ext cx="4038600" cy="3057203"/>
          </a:xfrm>
        </p:spPr>
        <p:txBody>
          <a:bodyPr/>
          <a:lstStyle/>
          <a:p>
            <a:r>
              <a:rPr lang="it-IT" sz="2000" dirty="0" err="1" smtClean="0"/>
              <a:t>Well</a:t>
            </a:r>
            <a:r>
              <a:rPr lang="it-IT" sz="2000" dirty="0" smtClean="0"/>
              <a:t> </a:t>
            </a:r>
            <a:r>
              <a:rPr lang="it-IT" sz="2000" dirty="0" err="1" smtClean="0"/>
              <a:t>known</a:t>
            </a:r>
            <a:endParaRPr lang="it-IT" sz="2000" dirty="0" smtClean="0"/>
          </a:p>
          <a:p>
            <a:r>
              <a:rPr lang="it-IT" sz="2000" dirty="0" err="1" smtClean="0"/>
              <a:t>Low</a:t>
            </a:r>
            <a:r>
              <a:rPr lang="it-IT" sz="2000" dirty="0" smtClean="0"/>
              <a:t> </a:t>
            </a:r>
            <a:r>
              <a:rPr lang="it-IT" sz="2000" dirty="0" err="1" smtClean="0"/>
              <a:t>port</a:t>
            </a:r>
            <a:r>
              <a:rPr lang="it-IT" sz="2000" dirty="0" smtClean="0"/>
              <a:t> </a:t>
            </a:r>
            <a:r>
              <a:rPr lang="it-IT" sz="2000" dirty="0" err="1" smtClean="0"/>
              <a:t>density</a:t>
            </a:r>
            <a:r>
              <a:rPr lang="it-IT" sz="2000" dirty="0" smtClean="0"/>
              <a:t>/high </a:t>
            </a:r>
            <a:r>
              <a:rPr lang="it-IT" sz="2000" dirty="0" err="1" smtClean="0"/>
              <a:t>cost</a:t>
            </a:r>
            <a:r>
              <a:rPr lang="it-IT" sz="2000" dirty="0" smtClean="0"/>
              <a:t> per </a:t>
            </a:r>
            <a:r>
              <a:rPr lang="it-IT" sz="2000" dirty="0" err="1" smtClean="0"/>
              <a:t>port</a:t>
            </a:r>
            <a:endParaRPr lang="it-IT" sz="2000" dirty="0" smtClean="0"/>
          </a:p>
          <a:p>
            <a:r>
              <a:rPr lang="en-US" sz="2000" dirty="0"/>
              <a:t>EPA-10X10GE makes it more interesting but you need mip-100</a:t>
            </a:r>
            <a:endParaRPr lang="it-IT" sz="2000" dirty="0" smtClean="0"/>
          </a:p>
          <a:p>
            <a:r>
              <a:rPr lang="it-IT" sz="2000" dirty="0" err="1" smtClean="0"/>
              <a:t>Needs</a:t>
            </a:r>
            <a:r>
              <a:rPr lang="it-IT" sz="2000" dirty="0" smtClean="0"/>
              <a:t> fan out </a:t>
            </a:r>
            <a:r>
              <a:rPr lang="it-IT" sz="2000" dirty="0" err="1" smtClean="0"/>
              <a:t>device</a:t>
            </a:r>
            <a:endParaRPr lang="it-IT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99992" y="2764146"/>
            <a:ext cx="4464496" cy="3129208"/>
          </a:xfrm>
        </p:spPr>
        <p:txBody>
          <a:bodyPr/>
          <a:lstStyle/>
          <a:p>
            <a:r>
              <a:rPr lang="it-IT" sz="2000" dirty="0" err="1" smtClean="0"/>
              <a:t>Modern</a:t>
            </a:r>
            <a:r>
              <a:rPr lang="it-IT" sz="2000" dirty="0" smtClean="0"/>
              <a:t> OS with XR</a:t>
            </a:r>
          </a:p>
          <a:p>
            <a:r>
              <a:rPr lang="it-IT" sz="2000" dirty="0" err="1" smtClean="0"/>
              <a:t>Higher</a:t>
            </a:r>
            <a:r>
              <a:rPr lang="it-IT" sz="2000" dirty="0" smtClean="0"/>
              <a:t> </a:t>
            </a:r>
            <a:r>
              <a:rPr lang="it-IT" sz="2000" dirty="0" err="1" smtClean="0"/>
              <a:t>scaling</a:t>
            </a:r>
            <a:endParaRPr lang="it-IT" sz="2000" dirty="0" smtClean="0"/>
          </a:p>
          <a:p>
            <a:r>
              <a:rPr lang="it-IT" sz="2000" dirty="0" err="1" smtClean="0"/>
              <a:t>Higher</a:t>
            </a:r>
            <a:r>
              <a:rPr lang="it-IT" sz="2000" dirty="0" smtClean="0"/>
              <a:t> </a:t>
            </a:r>
            <a:r>
              <a:rPr lang="it-IT" sz="2000" dirty="0" err="1" smtClean="0"/>
              <a:t>port</a:t>
            </a:r>
            <a:r>
              <a:rPr lang="it-IT" sz="2000" dirty="0" smtClean="0"/>
              <a:t> </a:t>
            </a:r>
            <a:r>
              <a:rPr lang="it-IT" sz="2000" dirty="0" err="1" smtClean="0"/>
              <a:t>density</a:t>
            </a:r>
            <a:r>
              <a:rPr lang="it-IT" sz="2000" dirty="0" smtClean="0"/>
              <a:t> with </a:t>
            </a:r>
            <a:r>
              <a:rPr lang="it-IT" sz="2000" dirty="0" err="1" smtClean="0"/>
              <a:t>lower</a:t>
            </a:r>
            <a:r>
              <a:rPr lang="it-IT" sz="2000" dirty="0" smtClean="0"/>
              <a:t> per </a:t>
            </a:r>
            <a:r>
              <a:rPr lang="it-IT" sz="2000" dirty="0" err="1" smtClean="0"/>
              <a:t>port</a:t>
            </a:r>
            <a:r>
              <a:rPr lang="it-IT" sz="2000" dirty="0" smtClean="0"/>
              <a:t> </a:t>
            </a:r>
            <a:r>
              <a:rPr lang="it-IT" sz="2000" dirty="0" err="1" smtClean="0"/>
              <a:t>costs</a:t>
            </a:r>
            <a:r>
              <a:rPr lang="it-IT" sz="2000" dirty="0" smtClean="0"/>
              <a:t>. </a:t>
            </a:r>
            <a:r>
              <a:rPr lang="it-IT" sz="2000" dirty="0" err="1" smtClean="0"/>
              <a:t>Satellites</a:t>
            </a:r>
            <a:r>
              <a:rPr lang="it-IT" sz="2000" dirty="0" smtClean="0"/>
              <a:t> </a:t>
            </a:r>
          </a:p>
          <a:p>
            <a:r>
              <a:rPr lang="en-US" sz="2000" dirty="0" smtClean="0"/>
              <a:t>Only </a:t>
            </a:r>
            <a:r>
              <a:rPr lang="en-US" sz="2000" dirty="0"/>
              <a:t>one </a:t>
            </a:r>
            <a:r>
              <a:rPr lang="en-US" sz="2000" dirty="0" smtClean="0"/>
              <a:t>port with SPI? maybe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it-IT" sz="2000" dirty="0"/>
          </a:p>
        </p:txBody>
      </p:sp>
      <p:pic>
        <p:nvPicPr>
          <p:cNvPr id="10242" name="Picture 2" descr="Risultati immagini per cisco asr 1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40530"/>
            <a:ext cx="4032448" cy="144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isultati immagini per cisco asr 9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59" y="1379567"/>
            <a:ext cx="3456384" cy="144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49069" y="173142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ASR1K</a:t>
            </a:r>
            <a:endParaRPr lang="it-IT" dirty="0"/>
          </a:p>
        </p:txBody>
      </p:sp>
      <p:sp>
        <p:nvSpPr>
          <p:cNvPr id="23" name="TextBox 22"/>
          <p:cNvSpPr txBox="1"/>
          <p:nvPr/>
        </p:nvSpPr>
        <p:spPr>
          <a:xfrm>
            <a:off x="7020272" y="145201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ASR9K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7166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ASR 9k </a:t>
            </a:r>
            <a:r>
              <a:rPr lang="it-IT" dirty="0" err="1" smtClean="0"/>
              <a:t>choices</a:t>
            </a:r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3068960"/>
            <a:ext cx="4038600" cy="3057203"/>
          </a:xfrm>
        </p:spPr>
        <p:txBody>
          <a:bodyPr/>
          <a:lstStyle/>
          <a:p>
            <a:r>
              <a:rPr lang="it-IT" sz="2000" dirty="0" smtClean="0"/>
              <a:t>Max 12 </a:t>
            </a:r>
            <a:r>
              <a:rPr lang="it-IT" sz="2000" dirty="0" err="1" smtClean="0"/>
              <a:t>ports</a:t>
            </a:r>
            <a:r>
              <a:rPr lang="it-IT" sz="2000" dirty="0" smtClean="0"/>
              <a:t> 10G</a:t>
            </a:r>
          </a:p>
          <a:p>
            <a:r>
              <a:rPr lang="it-IT" sz="2000" dirty="0" smtClean="0"/>
              <a:t>Can use </a:t>
            </a:r>
            <a:r>
              <a:rPr lang="it-IT" sz="2000" dirty="0" err="1" smtClean="0"/>
              <a:t>Satellites</a:t>
            </a:r>
            <a:r>
              <a:rPr lang="it-IT" sz="2000" dirty="0" smtClean="0"/>
              <a:t> </a:t>
            </a:r>
          </a:p>
          <a:p>
            <a:r>
              <a:rPr lang="it-IT" sz="2000" dirty="0" err="1" smtClean="0"/>
              <a:t>Typhoon</a:t>
            </a:r>
            <a:r>
              <a:rPr lang="it-IT" sz="2000" dirty="0" smtClean="0"/>
              <a:t> </a:t>
            </a:r>
            <a:r>
              <a:rPr lang="it-IT" sz="2000" dirty="0" err="1" smtClean="0"/>
              <a:t>based</a:t>
            </a:r>
            <a:r>
              <a:rPr lang="it-IT" sz="2000" dirty="0" smtClean="0"/>
              <a:t>  </a:t>
            </a:r>
          </a:p>
          <a:p>
            <a:r>
              <a:rPr lang="it-IT" sz="2000" dirty="0" smtClean="0"/>
              <a:t>So 32k </a:t>
            </a:r>
            <a:r>
              <a:rPr lang="it-IT" sz="2000" dirty="0" err="1" smtClean="0"/>
              <a:t>subscribers</a:t>
            </a:r>
            <a:r>
              <a:rPr lang="it-IT" sz="2000" dirty="0" smtClean="0"/>
              <a:t> per </a:t>
            </a:r>
            <a:r>
              <a:rPr lang="it-IT" sz="2000" dirty="0" err="1" smtClean="0"/>
              <a:t>npu</a:t>
            </a:r>
            <a:endParaRPr lang="it-IT" sz="2000" dirty="0" smtClean="0"/>
          </a:p>
          <a:p>
            <a:r>
              <a:rPr lang="it-IT" sz="2000" dirty="0" smtClean="0"/>
              <a:t>Geo </a:t>
            </a:r>
            <a:r>
              <a:rPr lang="it-IT" sz="2000" dirty="0" err="1" smtClean="0"/>
              <a:t>redundancy</a:t>
            </a:r>
            <a:endParaRPr lang="it-IT" sz="20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3068961"/>
            <a:ext cx="4038600" cy="3129208"/>
          </a:xfrm>
        </p:spPr>
        <p:txBody>
          <a:bodyPr/>
          <a:lstStyle/>
          <a:p>
            <a:r>
              <a:rPr lang="it-IT" sz="2000" dirty="0" err="1" smtClean="0"/>
              <a:t>Higher</a:t>
            </a:r>
            <a:r>
              <a:rPr lang="it-IT" sz="2000" dirty="0" smtClean="0"/>
              <a:t> </a:t>
            </a:r>
            <a:r>
              <a:rPr lang="it-IT" sz="2000" dirty="0" err="1" smtClean="0"/>
              <a:t>port</a:t>
            </a:r>
            <a:r>
              <a:rPr lang="it-IT" sz="2000" dirty="0" smtClean="0"/>
              <a:t> </a:t>
            </a:r>
            <a:r>
              <a:rPr lang="it-IT" sz="2000" dirty="0" err="1" smtClean="0"/>
              <a:t>densities</a:t>
            </a:r>
            <a:endParaRPr lang="it-IT" sz="2000" dirty="0" smtClean="0"/>
          </a:p>
          <a:p>
            <a:r>
              <a:rPr lang="it-IT" sz="2000" dirty="0" smtClean="0"/>
              <a:t>Can use </a:t>
            </a:r>
            <a:r>
              <a:rPr lang="it-IT" sz="2000" dirty="0" err="1" smtClean="0"/>
              <a:t>satellites</a:t>
            </a:r>
            <a:endParaRPr lang="it-IT" sz="2000" dirty="0" smtClean="0"/>
          </a:p>
          <a:p>
            <a:r>
              <a:rPr lang="it-IT" sz="2000" dirty="0" err="1" smtClean="0"/>
              <a:t>Typhoon</a:t>
            </a:r>
            <a:r>
              <a:rPr lang="it-IT" sz="2000" dirty="0" smtClean="0"/>
              <a:t> or </a:t>
            </a:r>
            <a:r>
              <a:rPr lang="it-IT" sz="2000" dirty="0" err="1" smtClean="0"/>
              <a:t>Tomahawk</a:t>
            </a:r>
            <a:endParaRPr lang="it-IT" sz="2000" dirty="0" smtClean="0"/>
          </a:p>
          <a:p>
            <a:r>
              <a:rPr lang="en-US" sz="2000" dirty="0" smtClean="0"/>
              <a:t>Up to 512k subscribers per chassis (future with </a:t>
            </a:r>
            <a:r>
              <a:rPr lang="en-US" sz="2000" dirty="0" err="1" smtClean="0"/>
              <a:t>xr</a:t>
            </a:r>
            <a:r>
              <a:rPr lang="en-US" sz="2000" dirty="0" smtClean="0"/>
              <a:t> 64 bit)</a:t>
            </a:r>
          </a:p>
          <a:p>
            <a:r>
              <a:rPr lang="en-US" sz="2000" dirty="0" smtClean="0"/>
              <a:t>Processor redundancy nice for upgrades/switchovers for memory recuperation.</a:t>
            </a:r>
          </a:p>
          <a:p>
            <a:r>
              <a:rPr lang="en-US" sz="2000" dirty="0" smtClean="0"/>
              <a:t>Geo redundancy</a:t>
            </a:r>
            <a:endParaRPr lang="it-IT" sz="2000" dirty="0"/>
          </a:p>
        </p:txBody>
      </p:sp>
      <p:pic>
        <p:nvPicPr>
          <p:cNvPr id="11266" name="Picture 2" descr="Risultati immagini per cisco asr 9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120281" cy="84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isultati immagini per cisco asr 90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335" y="1604270"/>
            <a:ext cx="1641849" cy="117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Risultati immagini per cisco asr 99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84784"/>
            <a:ext cx="237626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223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Typhoon</a:t>
            </a:r>
            <a:r>
              <a:rPr lang="it-IT" dirty="0" smtClean="0"/>
              <a:t> or </a:t>
            </a:r>
            <a:r>
              <a:rPr lang="it-IT" dirty="0" err="1" smtClean="0"/>
              <a:t>Tomahawk</a:t>
            </a:r>
            <a:endParaRPr lang="it-IT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990337"/>
              </p:ext>
            </p:extLst>
          </p:nvPr>
        </p:nvGraphicFramePr>
        <p:xfrm>
          <a:off x="251520" y="1412776"/>
          <a:ext cx="8424936" cy="34563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5723"/>
                <a:gridCol w="3175176"/>
                <a:gridCol w="4084037"/>
              </a:tblGrid>
              <a:tr h="298737">
                <a:tc>
                  <a:txBody>
                    <a:bodyPr/>
                    <a:lstStyle/>
                    <a:p>
                      <a:pPr algn="l" fontAlgn="b"/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 err="1">
                          <a:effectLst/>
                        </a:rPr>
                        <a:t>Typhoon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>
                          <a:effectLst/>
                        </a:rPr>
                        <a:t>Tomahawk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4071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 err="1">
                          <a:effectLst/>
                        </a:rPr>
                        <a:t>cpu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32 bit </a:t>
                      </a:r>
                      <a:r>
                        <a:rPr lang="it-IT" sz="1200" b="1" u="none" strike="noStrike" dirty="0" err="1">
                          <a:effectLst/>
                        </a:rPr>
                        <a:t>Freescale</a:t>
                      </a:r>
                      <a:r>
                        <a:rPr lang="it-IT" sz="1200" b="1" u="none" strike="noStrike" dirty="0">
                          <a:effectLst/>
                        </a:rPr>
                        <a:t> PPC </a:t>
                      </a:r>
                      <a:r>
                        <a:rPr lang="it-IT" sz="1200" b="1" u="none" strike="noStrike" dirty="0" err="1">
                          <a:effectLst/>
                        </a:rPr>
                        <a:t>CPUs</a:t>
                      </a:r>
                      <a:r>
                        <a:rPr lang="it-IT" sz="1200" b="1" u="none" strike="noStrike" dirty="0">
                          <a:effectLst/>
                        </a:rPr>
                        <a:t> (P4040 4 </a:t>
                      </a:r>
                      <a:r>
                        <a:rPr lang="it-IT" sz="1200" b="1" u="none" strike="noStrike" dirty="0" err="1">
                          <a:effectLst/>
                        </a:rPr>
                        <a:t>cores</a:t>
                      </a:r>
                      <a:r>
                        <a:rPr lang="it-IT" sz="1200" b="1" u="none" strike="noStrike" dirty="0">
                          <a:effectLst/>
                        </a:rPr>
                        <a:t> @ 1.5Ghz)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6-core Intel x86 64 bit CPUs (Ivy Bridge EN 6 cores @ 2Ghz)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88127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>
                          <a:effectLst/>
                        </a:rPr>
                        <a:t>layout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60Gbps (~45Mpps)  Full Duplex ASIC </a:t>
                      </a:r>
                      <a:r>
                        <a:rPr lang="en-US" sz="1200" b="1" u="none" strike="noStrike" dirty="0" smtClean="0">
                          <a:effectLst/>
                        </a:rPr>
                        <a:t>       </a:t>
                      </a:r>
                      <a:r>
                        <a:rPr lang="en-US" sz="1200" b="1" u="none" strike="noStrike" dirty="0">
                          <a:effectLst/>
                        </a:rPr>
                        <a:t>60Gbps </a:t>
                      </a:r>
                      <a:r>
                        <a:rPr lang="en-US" sz="1200" b="1" u="none" strike="noStrike" dirty="0" err="1">
                          <a:effectLst/>
                        </a:rPr>
                        <a:t>Skytrain</a:t>
                      </a:r>
                      <a:r>
                        <a:rPr lang="en-US" sz="1200" b="1" u="none" strike="noStrike" dirty="0">
                          <a:effectLst/>
                        </a:rPr>
                        <a:t> Fabric Interconnect ASIC                            220Gbps Sacramento Fabric Switching ASIC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240Gbps Full Duplex </a:t>
                      </a:r>
                      <a:r>
                        <a:rPr lang="en-US" sz="1200" b="1" u="none" strike="noStrike" dirty="0" smtClean="0">
                          <a:effectLst/>
                        </a:rPr>
                        <a:t>ASIC                                                           </a:t>
                      </a:r>
                      <a:r>
                        <a:rPr lang="en-US" sz="1200" b="1" u="none" strike="noStrike" dirty="0">
                          <a:effectLst/>
                        </a:rPr>
                        <a:t>200Gbps </a:t>
                      </a:r>
                      <a:r>
                        <a:rPr lang="en-US" sz="1200" b="1" u="none" strike="noStrike" dirty="0" err="1">
                          <a:effectLst/>
                        </a:rPr>
                        <a:t>Tigershark</a:t>
                      </a:r>
                      <a:r>
                        <a:rPr lang="en-US" sz="1200" b="1" u="none" strike="noStrike" dirty="0">
                          <a:effectLst/>
                        </a:rPr>
                        <a:t> Fabric Interconnect ASIC                               1.20Tbps SM15 Fabric Switching ASIC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873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>
                          <a:effectLst/>
                        </a:rPr>
                        <a:t>buffer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2GB of packet buffers (~100ms)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12GB of packet buffers (~200ms)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873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>
                          <a:effectLst/>
                        </a:rPr>
                        <a:t>EFP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64k/LC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256k/LC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873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>
                          <a:effectLst/>
                        </a:rPr>
                        <a:t>L3 sub int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20k/LC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128k/LC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4071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>
                          <a:effectLst/>
                        </a:rPr>
                        <a:t>egress queue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256k/</a:t>
                      </a:r>
                      <a:r>
                        <a:rPr lang="it-IT" sz="1200" b="1" u="none" strike="noStrike" dirty="0" err="1">
                          <a:effectLst/>
                        </a:rPr>
                        <a:t>npu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1M/</a:t>
                      </a:r>
                      <a:r>
                        <a:rPr lang="it-IT" sz="1200" b="1" u="none" strike="noStrike" dirty="0" err="1">
                          <a:effectLst/>
                        </a:rPr>
                        <a:t>npu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873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 err="1" smtClean="0">
                          <a:effectLst/>
                        </a:rPr>
                        <a:t>Subscribers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 smtClean="0">
                          <a:effectLst/>
                        </a:rPr>
                        <a:t>32k/</a:t>
                      </a:r>
                      <a:r>
                        <a:rPr lang="it-IT" sz="1200" b="1" u="none" strike="noStrike" dirty="0" err="1" smtClean="0">
                          <a:effectLst/>
                        </a:rPr>
                        <a:t>npu</a:t>
                      </a:r>
                      <a:r>
                        <a:rPr lang="it-IT" sz="1200" b="1" u="none" strike="noStrike" dirty="0" smtClean="0">
                          <a:effectLst/>
                        </a:rPr>
                        <a:t>  192k/chassis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 smtClean="0">
                          <a:effectLst/>
                        </a:rPr>
                        <a:t>64k/</a:t>
                      </a:r>
                      <a:r>
                        <a:rPr lang="it-IT" sz="1200" b="1" u="none" strike="noStrike" dirty="0" err="1" smtClean="0">
                          <a:effectLst/>
                        </a:rPr>
                        <a:t>npu</a:t>
                      </a:r>
                      <a:r>
                        <a:rPr lang="it-IT" sz="1200" b="1" u="none" strike="noStrike" dirty="0" smtClean="0">
                          <a:effectLst/>
                        </a:rPr>
                        <a:t>  512k/chassis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1883" y="5085184"/>
            <a:ext cx="42498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Typhoon</a:t>
            </a:r>
            <a:r>
              <a:rPr lang="it-IT" dirty="0" smtClean="0"/>
              <a:t> and  4 </a:t>
            </a:r>
            <a:r>
              <a:rPr lang="it-IT" dirty="0" err="1" smtClean="0"/>
              <a:t>chunks</a:t>
            </a:r>
            <a:r>
              <a:rPr lang="it-IT" dirty="0" smtClean="0"/>
              <a:t>.?.?.</a:t>
            </a:r>
          </a:p>
          <a:p>
            <a:r>
              <a:rPr lang="it-IT" dirty="0" smtClean="0"/>
              <a:t>So 32k </a:t>
            </a:r>
            <a:r>
              <a:rPr lang="it-IT" dirty="0" err="1" smtClean="0"/>
              <a:t>shapers</a:t>
            </a:r>
            <a:r>
              <a:rPr lang="it-IT" dirty="0" smtClean="0"/>
              <a:t> = 4 </a:t>
            </a:r>
            <a:r>
              <a:rPr lang="it-IT" dirty="0" err="1" smtClean="0"/>
              <a:t>chunks</a:t>
            </a:r>
            <a:r>
              <a:rPr lang="it-IT" dirty="0" smtClean="0"/>
              <a:t> of 8k</a:t>
            </a:r>
          </a:p>
          <a:p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chunk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assigned</a:t>
            </a:r>
            <a:r>
              <a:rPr lang="it-IT" dirty="0" smtClean="0"/>
              <a:t> to </a:t>
            </a:r>
            <a:r>
              <a:rPr lang="it-IT" dirty="0" err="1" smtClean="0"/>
              <a:t>interface</a:t>
            </a:r>
            <a:r>
              <a:rPr lang="it-IT" dirty="0" smtClean="0"/>
              <a:t>/sub</a:t>
            </a:r>
          </a:p>
          <a:p>
            <a:r>
              <a:rPr lang="it-IT" dirty="0" smtClean="0"/>
              <a:t>So </a:t>
            </a:r>
            <a:r>
              <a:rPr lang="it-IT" dirty="0" err="1" smtClean="0"/>
              <a:t>need</a:t>
            </a:r>
            <a:r>
              <a:rPr lang="it-IT" dirty="0" smtClean="0"/>
              <a:t> 4 </a:t>
            </a:r>
            <a:r>
              <a:rPr lang="it-IT" dirty="0" err="1" smtClean="0"/>
              <a:t>int</a:t>
            </a:r>
            <a:r>
              <a:rPr lang="it-IT" dirty="0" smtClean="0"/>
              <a:t>/</a:t>
            </a:r>
            <a:r>
              <a:rPr lang="it-IT" dirty="0" err="1" smtClean="0"/>
              <a:t>subs</a:t>
            </a:r>
            <a:r>
              <a:rPr lang="it-IT" dirty="0" smtClean="0"/>
              <a:t> to </a:t>
            </a:r>
            <a:r>
              <a:rPr lang="it-IT" dirty="0" err="1" smtClean="0"/>
              <a:t>get</a:t>
            </a:r>
            <a:r>
              <a:rPr lang="it-IT" dirty="0" smtClean="0"/>
              <a:t> 32k per </a:t>
            </a:r>
            <a:r>
              <a:rPr lang="it-IT" dirty="0" err="1" smtClean="0"/>
              <a:t>npu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508518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Some </a:t>
            </a:r>
            <a:r>
              <a:rPr lang="it-IT" dirty="0" err="1" smtClean="0"/>
              <a:t>Tomahawk</a:t>
            </a:r>
            <a:r>
              <a:rPr lang="it-IT" dirty="0" smtClean="0"/>
              <a:t> scale </a:t>
            </a:r>
            <a:r>
              <a:rPr lang="it-IT" dirty="0" err="1" smtClean="0"/>
              <a:t>indicated</a:t>
            </a:r>
            <a:r>
              <a:rPr lang="it-IT" dirty="0" smtClean="0"/>
              <a:t> </a:t>
            </a:r>
            <a:r>
              <a:rPr lang="it-IT" dirty="0" err="1" smtClean="0"/>
              <a:t>requires</a:t>
            </a:r>
            <a:r>
              <a:rPr lang="it-IT" dirty="0" smtClean="0"/>
              <a:t>  64bit </a:t>
            </a:r>
            <a:r>
              <a:rPr lang="it-IT" dirty="0" err="1" smtClean="0"/>
              <a:t>ios</a:t>
            </a:r>
            <a:r>
              <a:rPr lang="it-IT" dirty="0" smtClean="0"/>
              <a:t> XR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266603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435</Words>
  <Application>Microsoft Office PowerPoint</Application>
  <PresentationFormat>On-screen Show (4:3)</PresentationFormat>
  <Paragraphs>101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Custom Design</vt:lpstr>
      <vt:lpstr>2_Custom Design</vt:lpstr>
      <vt:lpstr>PowerPoint Presentation</vt:lpstr>
      <vt:lpstr>The Italian Model of Bitstream</vt:lpstr>
      <vt:lpstr>Bandwidth Italian Style</vt:lpstr>
      <vt:lpstr>Qos model using ASR1k</vt:lpstr>
      <vt:lpstr>Work around for qos</vt:lpstr>
      <vt:lpstr>Need: migrate to 10G Kits</vt:lpstr>
      <vt:lpstr>Choices</vt:lpstr>
      <vt:lpstr>ASR 9k choices</vt:lpstr>
      <vt:lpstr>Typhoon or Tomahawk</vt:lpstr>
      <vt:lpstr>Our choice something future proof</vt:lpstr>
    </vt:vector>
  </TitlesOfParts>
  <Company>TWT S.p.A.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turnbow</dc:creator>
  <cp:lastModifiedBy>turnbow</cp:lastModifiedBy>
  <cp:revision>24</cp:revision>
  <dcterms:created xsi:type="dcterms:W3CDTF">2017-11-07T09:11:39Z</dcterms:created>
  <dcterms:modified xsi:type="dcterms:W3CDTF">2017-11-08T14:21:23Z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2076514898</vt:i4>
  </property>
  <property fmtid="{D5CDD505-2E9C-101B-9397-08002B2CF9AE}" pid="3" name="_NewReviewCycle">
    <vt:lpwstr/>
  </property>
  <property fmtid="{D5CDD505-2E9C-101B-9397-08002B2CF9AE}" pid="4" name="_EmailSubject">
    <vt:lpwstr>ITNOG3</vt:lpwstr>
  </property>
  <property fmtid="{D5CDD505-2E9C-101B-9397-08002B2CF9AE}" pid="5" name="_AuthorEmail">
    <vt:lpwstr>b.turnbow@twt.it</vt:lpwstr>
  </property>
  <property fmtid="{D5CDD505-2E9C-101B-9397-08002B2CF9AE}" pid="6" name="_AuthorEmailDisplayName">
    <vt:lpwstr>Brian Turnbow</vt:lpwstr>
  </property>
</Properties>
</file>