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7" r:id="rId4"/>
    <p:sldId id="257" r:id="rId5"/>
    <p:sldId id="258" r:id="rId6"/>
    <p:sldId id="259" r:id="rId7"/>
    <p:sldId id="260" r:id="rId8"/>
    <p:sldId id="265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  <p:sp>
        <p:nvSpPr>
          <p:cNvPr id="12" name="Rettango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it-IT" smtClean="0"/>
              <a:t>Trascinare l'immagine su un segnaposto o fare clic sull'icona per aggiungerla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t>03/05/19</a:t>
            </a:fld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‹n.›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03/05/19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‹n.›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f.luciani@namex.it" TargetMode="External"/><Relationship Id="rId4" Type="http://schemas.openxmlformats.org/officeDocument/2006/relationships/hyperlink" Target="mailto:alessandro.galardini@top-ix.org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20" Type="http://schemas.openxmlformats.org/officeDocument/2006/relationships/image" Target="../media/image39.png"/><Relationship Id="rId21" Type="http://schemas.openxmlformats.org/officeDocument/2006/relationships/image" Target="../media/image40.jpeg"/><Relationship Id="rId22" Type="http://schemas.openxmlformats.org/officeDocument/2006/relationships/image" Target="../media/image41.jpeg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jpeg"/><Relationship Id="rId15" Type="http://schemas.openxmlformats.org/officeDocument/2006/relationships/image" Target="../media/image34.png"/><Relationship Id="rId16" Type="http://schemas.openxmlformats.org/officeDocument/2006/relationships/image" Target="../media/image35.jpg"/><Relationship Id="rId17" Type="http://schemas.openxmlformats.org/officeDocument/2006/relationships/image" Target="../media/image36.png"/><Relationship Id="rId18" Type="http://schemas.openxmlformats.org/officeDocument/2006/relationships/image" Target="../media/image37.jpg"/><Relationship Id="rId1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g"/><Relationship Id="rId8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65230" y="3625787"/>
            <a:ext cx="6332207" cy="128911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2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1 </a:t>
            </a:r>
            <a:r>
              <a:rPr lang="it-IT" sz="2200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Year</a:t>
            </a:r>
            <a:r>
              <a:rPr lang="it-IT" sz="22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of the ITNOG on the road </a:t>
            </a:r>
            <a:r>
              <a:rPr lang="it-IT" sz="2200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experience</a:t>
            </a:r>
            <a:r>
              <a:rPr lang="it-IT" sz="22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/>
            </a:r>
            <a:br>
              <a:rPr lang="it-IT" sz="2200" i="1" dirty="0" smtClean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it-IT" sz="28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/>
            </a:r>
            <a:br>
              <a:rPr lang="it-IT" sz="2800" i="1" dirty="0" smtClean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Flavio Luciani </a:t>
            </a:r>
            <a:r>
              <a:rPr lang="mr-IN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–</a:t>
            </a:r>
            <a: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NAMEX</a:t>
            </a:r>
            <a:b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Alessandro </a:t>
            </a:r>
            <a:r>
              <a:rPr lang="it-IT" sz="2000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Galardini</a:t>
            </a:r>
            <a: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mr-IN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–</a:t>
            </a:r>
            <a:r>
              <a:rPr lang="it-IT" sz="20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TOP-IX</a:t>
            </a:r>
            <a:endParaRPr lang="it-IT" sz="2000" i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4" name="Immagine 3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44" y="733429"/>
            <a:ext cx="4849479" cy="2342790"/>
          </a:xfrm>
          <a:prstGeom prst="rect">
            <a:avLst/>
          </a:prstGeom>
        </p:spPr>
      </p:pic>
      <p:pic>
        <p:nvPicPr>
          <p:cNvPr id="10" name="Immagine 9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3" y="5453240"/>
            <a:ext cx="3024717" cy="11582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343" y="5192889"/>
            <a:ext cx="1676626" cy="16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4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80" y="268111"/>
            <a:ext cx="2073863" cy="10018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" y="1837659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endParaRPr lang="it-IT" sz="2000" dirty="0" smtClean="0">
              <a:latin typeface="Helvetica Neue"/>
              <a:cs typeface="Helvetica Neue"/>
            </a:endParaRPr>
          </a:p>
          <a:p>
            <a:pPr algn="just"/>
            <a:r>
              <a:rPr lang="it-IT" sz="2000" dirty="0" smtClean="0">
                <a:latin typeface="Helvetica Neue"/>
                <a:cs typeface="Helvetica Neue"/>
              </a:rPr>
              <a:t>THANKS </a:t>
            </a:r>
            <a:r>
              <a:rPr lang="mr-IN" sz="2000" dirty="0" smtClean="0">
                <a:latin typeface="Helvetica Neue"/>
                <a:cs typeface="Helvetica Neue"/>
              </a:rPr>
              <a:t>–</a:t>
            </a:r>
            <a:r>
              <a:rPr lang="it-IT" sz="2000" dirty="0" smtClean="0">
                <a:latin typeface="Helvetica Neue"/>
                <a:cs typeface="Helvetica Neue"/>
              </a:rPr>
              <a:t> </a:t>
            </a:r>
            <a:r>
              <a:rPr lang="it-IT" sz="2000" dirty="0" smtClean="0">
                <a:latin typeface="Helvetica Neue"/>
                <a:cs typeface="Helvetica Neue"/>
                <a:hlinkClick r:id="rId3"/>
              </a:rPr>
              <a:t>flavio.luciani</a:t>
            </a:r>
            <a:r>
              <a:rPr lang="it-IT" sz="2000" dirty="0" smtClean="0">
                <a:latin typeface="Helvetica Neue"/>
                <a:cs typeface="Helvetica Neue"/>
                <a:hlinkClick r:id="rId3"/>
              </a:rPr>
              <a:t>@</a:t>
            </a:r>
            <a:r>
              <a:rPr lang="it-IT" sz="2000" dirty="0" smtClean="0">
                <a:latin typeface="Helvetica Neue"/>
                <a:cs typeface="Helvetica Neue"/>
                <a:hlinkClick r:id="rId3"/>
              </a:rPr>
              <a:t>namex.it</a:t>
            </a:r>
            <a:endParaRPr lang="it-IT" sz="2000" dirty="0" smtClean="0">
              <a:latin typeface="Helvetica Neue"/>
              <a:cs typeface="Helvetica Neue"/>
            </a:endParaRPr>
          </a:p>
          <a:p>
            <a:pPr algn="just"/>
            <a:r>
              <a:rPr lang="it-IT" sz="2000" dirty="0">
                <a:latin typeface="Helvetica Neue"/>
                <a:cs typeface="Helvetica Neue"/>
              </a:rPr>
              <a:t>	 </a:t>
            </a:r>
            <a:r>
              <a:rPr lang="it-IT" sz="2000" dirty="0" smtClean="0">
                <a:latin typeface="Helvetica Neue"/>
                <a:cs typeface="Helvetica Neue"/>
              </a:rPr>
              <a:t>   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>
                <a:latin typeface="Helvetica Neue"/>
                <a:cs typeface="Helvetica Neue"/>
                <a:hlinkClick r:id="rId4"/>
              </a:rPr>
              <a:t>alessandro.galardini@top-</a:t>
            </a:r>
            <a:r>
              <a:rPr lang="it-IT" sz="2000" dirty="0" smtClean="0">
                <a:latin typeface="Helvetica Neue"/>
                <a:cs typeface="Helvetica Neue"/>
                <a:hlinkClick r:id="rId4"/>
              </a:rPr>
              <a:t>ix.org</a:t>
            </a:r>
            <a:endParaRPr lang="it-IT" sz="2000" dirty="0" smtClean="0">
              <a:latin typeface="Helvetica Neue"/>
              <a:cs typeface="Helvetica Neue"/>
            </a:endParaRPr>
          </a:p>
          <a:p>
            <a:pPr algn="just"/>
            <a:endParaRPr lang="it-IT" sz="2000" dirty="0" smtClean="0">
              <a:latin typeface="Helvetica Neue"/>
              <a:cs typeface="Helvetica Neue"/>
            </a:endParaRPr>
          </a:p>
          <a:p>
            <a:pPr algn="just"/>
            <a:r>
              <a:rPr lang="it-IT" sz="4000" dirty="0" smtClean="0">
                <a:latin typeface="Helvetica Neue"/>
                <a:cs typeface="Helvetica Neue"/>
              </a:rPr>
              <a:t>QUESTIONS</a:t>
            </a:r>
            <a:r>
              <a:rPr lang="it-IT" sz="4000" dirty="0" smtClean="0">
                <a:latin typeface="Helvetica Neue"/>
                <a:cs typeface="Helvetica Neue"/>
              </a:rPr>
              <a:t>?</a:t>
            </a:r>
            <a:endParaRPr lang="it-IT" sz="4000" dirty="0">
              <a:latin typeface="Helvetica Neue"/>
              <a:cs typeface="Helvetica Neue"/>
            </a:endParaRPr>
          </a:p>
        </p:txBody>
      </p:sp>
      <p:pic>
        <p:nvPicPr>
          <p:cNvPr id="6" name="Immagine 5" descr="Unknow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70" y="4614927"/>
            <a:ext cx="3024717" cy="11582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530" y="4354576"/>
            <a:ext cx="1676626" cy="167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ITNOG on the road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10" name="Immagine 9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" y="1837659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sz="2000" dirty="0">
                <a:latin typeface="Helvetica Neue"/>
                <a:cs typeface="Helvetica Neue"/>
              </a:rPr>
              <a:t>In </a:t>
            </a:r>
            <a:r>
              <a:rPr lang="it-IT" sz="2000" dirty="0" err="1">
                <a:latin typeface="Helvetica Neue"/>
                <a:cs typeface="Helvetica Neue"/>
              </a:rPr>
              <a:t>order</a:t>
            </a:r>
            <a:r>
              <a:rPr lang="it-IT" sz="2000" dirty="0">
                <a:latin typeface="Helvetica Neue"/>
                <a:cs typeface="Helvetica Neue"/>
              </a:rPr>
              <a:t> to </a:t>
            </a:r>
            <a:r>
              <a:rPr lang="it-IT" sz="2000" dirty="0" err="1">
                <a:latin typeface="Helvetica Neue"/>
                <a:cs typeface="Helvetica Neue"/>
              </a:rPr>
              <a:t>promote</a:t>
            </a:r>
            <a:r>
              <a:rPr lang="it-IT" sz="2000" dirty="0">
                <a:latin typeface="Helvetica Neue"/>
                <a:cs typeface="Helvetica Neue"/>
              </a:rPr>
              <a:t> the </a:t>
            </a:r>
            <a:r>
              <a:rPr lang="it-IT" sz="2000" dirty="0" err="1">
                <a:latin typeface="Helvetica Neue"/>
                <a:cs typeface="Helvetica Neue"/>
              </a:rPr>
              <a:t>growth</a:t>
            </a:r>
            <a:r>
              <a:rPr lang="it-IT" sz="2000" dirty="0">
                <a:latin typeface="Helvetica Neue"/>
                <a:cs typeface="Helvetica Neue"/>
              </a:rPr>
              <a:t> of the </a:t>
            </a:r>
            <a:r>
              <a:rPr lang="it-IT" sz="2000" dirty="0" smtClean="0">
                <a:latin typeface="Helvetica Neue"/>
                <a:cs typeface="Helvetica Neue"/>
              </a:rPr>
              <a:t>Internet </a:t>
            </a:r>
            <a:r>
              <a:rPr lang="it-IT" sz="2000" dirty="0">
                <a:latin typeface="Helvetica Neue"/>
                <a:cs typeface="Helvetica Neue"/>
              </a:rPr>
              <a:t>community in </a:t>
            </a:r>
            <a:r>
              <a:rPr lang="it-IT" sz="2000" dirty="0" err="1">
                <a:latin typeface="Helvetica Neue"/>
                <a:cs typeface="Helvetica Neue"/>
              </a:rPr>
              <a:t>Italy</a:t>
            </a:r>
            <a:r>
              <a:rPr lang="it-IT" sz="2000" dirty="0">
                <a:latin typeface="Helvetica Neue"/>
                <a:cs typeface="Helvetica Neue"/>
              </a:rPr>
              <a:t>, ITNOG </a:t>
            </a:r>
            <a:r>
              <a:rPr lang="it-IT" sz="2000" dirty="0" err="1">
                <a:latin typeface="Helvetica Neue"/>
                <a:cs typeface="Helvetica Neue"/>
              </a:rPr>
              <a:t>is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launching</a:t>
            </a:r>
            <a:r>
              <a:rPr lang="it-IT" sz="2000" dirty="0">
                <a:latin typeface="Helvetica Neue"/>
                <a:cs typeface="Helvetica Neue"/>
              </a:rPr>
              <a:t> a </a:t>
            </a:r>
            <a:r>
              <a:rPr lang="it-IT" sz="2000" dirty="0" err="1">
                <a:latin typeface="Helvetica Neue"/>
                <a:cs typeface="Helvetica Neue"/>
              </a:rPr>
              <a:t>series</a:t>
            </a:r>
            <a:r>
              <a:rPr lang="it-IT" sz="2000" dirty="0">
                <a:latin typeface="Helvetica Neue"/>
                <a:cs typeface="Helvetica Neue"/>
              </a:rPr>
              <a:t> of </a:t>
            </a:r>
            <a:r>
              <a:rPr lang="it-IT" sz="2000" dirty="0" err="1">
                <a:latin typeface="Helvetica Neue"/>
                <a:cs typeface="Helvetica Neue"/>
              </a:rPr>
              <a:t>events</a:t>
            </a:r>
            <a:r>
              <a:rPr lang="it-IT" sz="2000" dirty="0">
                <a:latin typeface="Helvetica Neue"/>
                <a:cs typeface="Helvetica Neue"/>
              </a:rPr>
              <a:t> under the brand ITNOG On The Road</a:t>
            </a:r>
            <a:endParaRPr lang="it-IT" sz="2000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endParaRPr lang="it-IT" sz="2000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000" dirty="0" smtClean="0">
                <a:latin typeface="Helvetica Neue"/>
                <a:cs typeface="Helvetica Neue"/>
              </a:rPr>
              <a:t>The </a:t>
            </a:r>
            <a:r>
              <a:rPr lang="it-IT" sz="2000" dirty="0" err="1">
                <a:latin typeface="Helvetica Neue"/>
                <a:cs typeface="Helvetica Neue"/>
              </a:rPr>
              <a:t>aim</a:t>
            </a:r>
            <a:r>
              <a:rPr lang="it-IT" sz="2000" dirty="0">
                <a:latin typeface="Helvetica Neue"/>
                <a:cs typeface="Helvetica Neue"/>
              </a:rPr>
              <a:t> of </a:t>
            </a:r>
            <a:r>
              <a:rPr lang="it-IT" sz="2000" dirty="0" err="1">
                <a:latin typeface="Helvetica Neue"/>
                <a:cs typeface="Helvetica Neue"/>
              </a:rPr>
              <a:t>this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program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is</a:t>
            </a:r>
            <a:r>
              <a:rPr lang="it-IT" sz="2000" dirty="0">
                <a:latin typeface="Helvetica Neue"/>
                <a:cs typeface="Helvetica Neue"/>
              </a:rPr>
              <a:t> to </a:t>
            </a:r>
            <a:r>
              <a:rPr lang="it-IT" sz="2000" dirty="0" smtClean="0">
                <a:latin typeface="Helvetica Neue"/>
                <a:cs typeface="Helvetica Neue"/>
              </a:rPr>
              <a:t>kick start </a:t>
            </a:r>
            <a:r>
              <a:rPr lang="it-IT" sz="2000" dirty="0" err="1">
                <a:latin typeface="Helvetica Neue"/>
                <a:cs typeface="Helvetica Neue"/>
              </a:rPr>
              <a:t>local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communities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around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Italy</a:t>
            </a:r>
            <a:r>
              <a:rPr lang="it-IT" sz="2000" dirty="0">
                <a:latin typeface="Helvetica Neue"/>
                <a:cs typeface="Helvetica Neue"/>
              </a:rPr>
              <a:t> to </a:t>
            </a:r>
            <a:r>
              <a:rPr lang="it-IT" sz="2000" dirty="0" err="1">
                <a:latin typeface="Helvetica Neue"/>
                <a:cs typeface="Helvetica Neue"/>
              </a:rPr>
              <a:t>promote</a:t>
            </a:r>
            <a:r>
              <a:rPr lang="it-IT" sz="2000" dirty="0">
                <a:latin typeface="Helvetica Neue"/>
                <a:cs typeface="Helvetica Neue"/>
              </a:rPr>
              <a:t> a </a:t>
            </a:r>
            <a:r>
              <a:rPr lang="it-IT" sz="2000" dirty="0" err="1">
                <a:latin typeface="Helvetica Neue"/>
                <a:cs typeface="Helvetica Neue"/>
              </a:rPr>
              <a:t>tighter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cooperation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between</a:t>
            </a:r>
            <a:r>
              <a:rPr lang="it-IT" sz="2000" dirty="0">
                <a:latin typeface="Helvetica Neue"/>
                <a:cs typeface="Helvetica Neue"/>
              </a:rPr>
              <a:t> network </a:t>
            </a:r>
            <a:r>
              <a:rPr lang="it-IT" sz="2000" dirty="0" err="1" smtClean="0">
                <a:latin typeface="Helvetica Neue"/>
                <a:cs typeface="Helvetica Neue"/>
              </a:rPr>
              <a:t>operators</a:t>
            </a:r>
            <a:endParaRPr lang="it-IT" sz="2000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endParaRPr lang="it-IT" sz="2000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000" dirty="0" smtClean="0">
                <a:latin typeface="Helvetica Neue"/>
                <a:cs typeface="Helvetica Neue"/>
              </a:rPr>
              <a:t>Open </a:t>
            </a:r>
            <a:r>
              <a:rPr lang="it-IT" sz="2000" dirty="0" err="1" smtClean="0">
                <a:latin typeface="Helvetica Neue"/>
                <a:cs typeface="Helvetica Neue"/>
              </a:rPr>
              <a:t>initiative</a:t>
            </a:r>
            <a:r>
              <a:rPr lang="it-IT" sz="2000" dirty="0" smtClean="0">
                <a:latin typeface="Helvetica Neue"/>
                <a:cs typeface="Helvetica Neue"/>
              </a:rPr>
              <a:t>: </a:t>
            </a:r>
            <a:r>
              <a:rPr lang="it-IT" sz="2000" dirty="0" err="1" smtClean="0">
                <a:latin typeface="Helvetica Neue"/>
                <a:cs typeface="Helvetica Neue"/>
              </a:rPr>
              <a:t>everyone</a:t>
            </a:r>
            <a:r>
              <a:rPr lang="it-IT" sz="2000" dirty="0" smtClean="0">
                <a:latin typeface="Helvetica Neue"/>
                <a:cs typeface="Helvetica Neue"/>
              </a:rPr>
              <a:t> can </a:t>
            </a:r>
            <a:r>
              <a:rPr lang="it-IT" sz="2000" dirty="0" err="1" smtClean="0">
                <a:latin typeface="Helvetica Neue"/>
                <a:cs typeface="Helvetica Neue"/>
              </a:rPr>
              <a:t>sign</a:t>
            </a:r>
            <a:r>
              <a:rPr lang="it-IT" sz="2000" dirty="0" smtClean="0">
                <a:latin typeface="Helvetica Neue"/>
                <a:cs typeface="Helvetica Neue"/>
              </a:rPr>
              <a:t> an </a:t>
            </a:r>
            <a:r>
              <a:rPr lang="it-IT" sz="2000" dirty="0" err="1" smtClean="0">
                <a:latin typeface="Helvetica Neue"/>
                <a:cs typeface="Helvetica Neue"/>
              </a:rPr>
              <a:t>agreement</a:t>
            </a:r>
            <a:r>
              <a:rPr lang="it-IT" sz="2000" dirty="0" smtClean="0">
                <a:latin typeface="Helvetica Neue"/>
                <a:cs typeface="Helvetica Neue"/>
              </a:rPr>
              <a:t> with ITNOG </a:t>
            </a:r>
            <a:r>
              <a:rPr lang="it-IT" sz="2000" dirty="0" err="1" smtClean="0">
                <a:latin typeface="Helvetica Neue"/>
                <a:cs typeface="Helvetica Neue"/>
              </a:rPr>
              <a:t>association</a:t>
            </a:r>
            <a:r>
              <a:rPr lang="it-IT" sz="2000" dirty="0" smtClean="0">
                <a:latin typeface="Helvetica Neue"/>
                <a:cs typeface="Helvetica Neue"/>
              </a:rPr>
              <a:t> under a ITNOG </a:t>
            </a:r>
            <a:r>
              <a:rPr lang="it-IT" sz="2000" dirty="0">
                <a:latin typeface="Helvetica Neue"/>
                <a:cs typeface="Helvetica Neue"/>
              </a:rPr>
              <a:t>P</a:t>
            </a:r>
            <a:r>
              <a:rPr lang="it-IT" sz="2000" dirty="0" smtClean="0">
                <a:latin typeface="Helvetica Neue"/>
                <a:cs typeface="Helvetica Neue"/>
              </a:rPr>
              <a:t>artnership Program:</a:t>
            </a:r>
          </a:p>
          <a:p>
            <a:pPr marL="742950" lvl="1" indent="-285750" algn="just">
              <a:buFont typeface="Arial"/>
              <a:buChar char="•"/>
            </a:pPr>
            <a:r>
              <a:rPr lang="it-IT" sz="2000" dirty="0" err="1">
                <a:latin typeface="Helvetica Neue"/>
                <a:cs typeface="Helvetica Neue"/>
              </a:rPr>
              <a:t>Formalize</a:t>
            </a:r>
            <a:r>
              <a:rPr lang="it-IT" sz="2000" dirty="0">
                <a:latin typeface="Helvetica Neue"/>
                <a:cs typeface="Helvetica Neue"/>
              </a:rPr>
              <a:t> the </a:t>
            </a:r>
            <a:r>
              <a:rPr lang="it-IT" sz="2000" dirty="0" err="1">
                <a:latin typeface="Helvetica Neue"/>
                <a:cs typeface="Helvetica Neue"/>
              </a:rPr>
              <a:t>relationship</a:t>
            </a:r>
            <a:r>
              <a:rPr lang="it-IT" sz="2000" dirty="0">
                <a:latin typeface="Helvetica Neue"/>
                <a:cs typeface="Helvetica Neue"/>
              </a:rPr>
              <a:t> with the OTR </a:t>
            </a:r>
            <a:r>
              <a:rPr lang="it-IT" sz="2000" dirty="0" err="1" smtClean="0">
                <a:latin typeface="Helvetica Neue"/>
                <a:cs typeface="Helvetica Neue"/>
              </a:rPr>
              <a:t>hosts</a:t>
            </a:r>
            <a:endParaRPr lang="it-IT" sz="2000" dirty="0" smtClean="0">
              <a:latin typeface="Helvetica Neue"/>
              <a:cs typeface="Helvetica Neue"/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it-IT" sz="2000" dirty="0" err="1">
                <a:latin typeface="Helvetica Neue"/>
                <a:cs typeface="Helvetica Neue"/>
              </a:rPr>
              <a:t>Allow</a:t>
            </a:r>
            <a:r>
              <a:rPr lang="it-IT" sz="2000" dirty="0">
                <a:latin typeface="Helvetica Neue"/>
                <a:cs typeface="Helvetica Neue"/>
              </a:rPr>
              <a:t> the OTR </a:t>
            </a:r>
            <a:r>
              <a:rPr lang="it-IT" sz="2000" dirty="0" err="1">
                <a:latin typeface="Helvetica Neue"/>
                <a:cs typeface="Helvetica Neue"/>
              </a:rPr>
              <a:t>hosts</a:t>
            </a:r>
            <a:r>
              <a:rPr lang="it-IT" sz="2000" dirty="0">
                <a:latin typeface="Helvetica Neue"/>
                <a:cs typeface="Helvetica Neue"/>
              </a:rPr>
              <a:t> to </a:t>
            </a:r>
            <a:r>
              <a:rPr lang="it-IT" sz="2000" dirty="0" err="1">
                <a:latin typeface="Helvetica Neue"/>
                <a:cs typeface="Helvetica Neue"/>
              </a:rPr>
              <a:t>leverage</a:t>
            </a:r>
            <a:r>
              <a:rPr lang="it-IT" sz="2000" dirty="0">
                <a:latin typeface="Helvetica Neue"/>
                <a:cs typeface="Helvetica Neue"/>
              </a:rPr>
              <a:t> the ITNOG brand in </a:t>
            </a:r>
            <a:r>
              <a:rPr lang="it-IT" sz="2000" dirty="0" err="1">
                <a:latin typeface="Helvetica Neue"/>
                <a:cs typeface="Helvetica Neue"/>
              </a:rPr>
              <a:t>autonomy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endParaRPr lang="it-IT" sz="2000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000" dirty="0">
                <a:latin typeface="Helvetica Neue"/>
                <a:cs typeface="Helvetica Neue"/>
              </a:rPr>
              <a:t>The </a:t>
            </a:r>
            <a:r>
              <a:rPr lang="it-IT" sz="2000" dirty="0" err="1">
                <a:latin typeface="Helvetica Neue"/>
                <a:cs typeface="Helvetica Neue"/>
              </a:rPr>
              <a:t>event</a:t>
            </a:r>
            <a:r>
              <a:rPr lang="it-IT" sz="2000" dirty="0">
                <a:latin typeface="Helvetica Neue"/>
                <a:cs typeface="Helvetica Neue"/>
              </a:rPr>
              <a:t> format </a:t>
            </a:r>
            <a:r>
              <a:rPr lang="it-IT" sz="2000" dirty="0" err="1">
                <a:latin typeface="Helvetica Neue"/>
                <a:cs typeface="Helvetica Neue"/>
              </a:rPr>
              <a:t>is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left</a:t>
            </a:r>
            <a:r>
              <a:rPr lang="it-IT" sz="2000" dirty="0">
                <a:latin typeface="Helvetica Neue"/>
                <a:cs typeface="Helvetica Neue"/>
              </a:rPr>
              <a:t> to the </a:t>
            </a:r>
            <a:r>
              <a:rPr lang="it-IT" sz="2000" dirty="0" err="1">
                <a:latin typeface="Helvetica Neue"/>
                <a:cs typeface="Helvetica Neue"/>
              </a:rPr>
              <a:t>event’s</a:t>
            </a:r>
            <a:r>
              <a:rPr lang="it-IT" sz="2000" dirty="0">
                <a:latin typeface="Helvetica Neue"/>
                <a:cs typeface="Helvetica Neue"/>
              </a:rPr>
              <a:t> </a:t>
            </a:r>
            <a:r>
              <a:rPr lang="it-IT" sz="2000" dirty="0" err="1">
                <a:latin typeface="Helvetica Neue"/>
                <a:cs typeface="Helvetica Neue"/>
              </a:rPr>
              <a:t>host</a:t>
            </a:r>
            <a:endParaRPr lang="it-IT" sz="2000" dirty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endParaRPr lang="it-IT" sz="20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714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TARGET/FORMAT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10" name="Immagine 9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200" y="1558259"/>
            <a:ext cx="68326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it-IT" dirty="0">
                <a:latin typeface="Helvetica Neue"/>
                <a:cs typeface="Helvetica Neue"/>
              </a:rPr>
              <a:t>Small/Medium </a:t>
            </a:r>
            <a:r>
              <a:rPr lang="it-IT" dirty="0" err="1">
                <a:latin typeface="Helvetica Neue"/>
                <a:cs typeface="Helvetica Neue"/>
              </a:rPr>
              <a:t>sized</a:t>
            </a:r>
            <a:r>
              <a:rPr lang="it-IT" dirty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ISPs</a:t>
            </a:r>
            <a:endParaRPr lang="it-IT" dirty="0" smtClean="0">
              <a:latin typeface="Helvetica Neue"/>
              <a:cs typeface="Helvetica Neue"/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it-IT" dirty="0" err="1" smtClean="0">
                <a:latin typeface="Helvetica Neue"/>
                <a:cs typeface="Helvetica Neue"/>
              </a:rPr>
              <a:t>needs</a:t>
            </a:r>
            <a:r>
              <a:rPr lang="it-IT" dirty="0" smtClean="0">
                <a:latin typeface="Helvetica Neue"/>
                <a:cs typeface="Helvetica Neue"/>
              </a:rPr>
              <a:t>: </a:t>
            </a:r>
            <a:r>
              <a:rPr lang="it-IT" dirty="0" err="1" smtClean="0">
                <a:latin typeface="Helvetica Neue"/>
                <a:cs typeface="Helvetica Neue"/>
              </a:rPr>
              <a:t>IXPs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services</a:t>
            </a:r>
            <a:r>
              <a:rPr lang="it-IT" dirty="0" smtClean="0">
                <a:latin typeface="Helvetica Neue"/>
                <a:cs typeface="Helvetica Neue"/>
              </a:rPr>
              <a:t> / RIPE NCC </a:t>
            </a:r>
            <a:r>
              <a:rPr lang="it-IT" dirty="0" err="1" smtClean="0">
                <a:latin typeface="Helvetica Neue"/>
                <a:cs typeface="Helvetica Neue"/>
              </a:rPr>
              <a:t>requests</a:t>
            </a:r>
            <a:r>
              <a:rPr lang="it-IT" dirty="0" smtClean="0">
                <a:latin typeface="Helvetica Neue"/>
                <a:cs typeface="Helvetica Neue"/>
              </a:rPr>
              <a:t> / BGP </a:t>
            </a:r>
            <a:r>
              <a:rPr lang="it-IT" dirty="0" err="1" smtClean="0">
                <a:latin typeface="Helvetica Neue"/>
                <a:cs typeface="Helvetica Neue"/>
              </a:rPr>
              <a:t>insights</a:t>
            </a:r>
            <a:endParaRPr lang="it-IT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endParaRPr lang="it-IT" dirty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dirty="0">
                <a:latin typeface="Helvetica Neue"/>
                <a:cs typeface="Helvetica Neue"/>
              </a:rPr>
              <a:t>Small </a:t>
            </a:r>
            <a:r>
              <a:rPr lang="it-IT" dirty="0" err="1">
                <a:latin typeface="Helvetica Neue"/>
                <a:cs typeface="Helvetica Neue"/>
              </a:rPr>
              <a:t>events</a:t>
            </a:r>
            <a:r>
              <a:rPr lang="it-IT" dirty="0">
                <a:latin typeface="Helvetica Neue"/>
                <a:cs typeface="Helvetica Neue"/>
              </a:rPr>
              <a:t> in </a:t>
            </a:r>
            <a:r>
              <a:rPr lang="it-IT" dirty="0" err="1">
                <a:latin typeface="Helvetica Neue"/>
                <a:cs typeface="Helvetica Neue"/>
              </a:rPr>
              <a:t>order</a:t>
            </a:r>
            <a:r>
              <a:rPr lang="it-IT" dirty="0">
                <a:latin typeface="Helvetica Neue"/>
                <a:cs typeface="Helvetica Neue"/>
              </a:rPr>
              <a:t> to facilitate the </a:t>
            </a:r>
            <a:r>
              <a:rPr lang="it-IT" dirty="0" err="1" smtClean="0">
                <a:latin typeface="Helvetica Neue"/>
                <a:cs typeface="Helvetica Neue"/>
              </a:rPr>
              <a:t>interaction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between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local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ISPs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>
                <a:latin typeface="Helvetica Neue"/>
                <a:cs typeface="Helvetica Neue"/>
              </a:rPr>
              <a:t>and </a:t>
            </a:r>
            <a:r>
              <a:rPr lang="it-IT" dirty="0" err="1">
                <a:latin typeface="Helvetica Neue"/>
                <a:cs typeface="Helvetica Neue"/>
              </a:rPr>
              <a:t>us</a:t>
            </a:r>
            <a:endParaRPr lang="it-IT" dirty="0">
              <a:latin typeface="Helvetica Neue"/>
              <a:cs typeface="Helvetica Neue"/>
            </a:endParaRPr>
          </a:p>
          <a:p>
            <a:pPr algn="just"/>
            <a:endParaRPr lang="it-IT" dirty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A </a:t>
            </a:r>
            <a:r>
              <a:rPr lang="it-IT" dirty="0" err="1" smtClean="0">
                <a:latin typeface="Helvetica Neue"/>
                <a:cs typeface="Helvetica Neue"/>
              </a:rPr>
              <a:t>learning</a:t>
            </a:r>
            <a:r>
              <a:rPr lang="it-IT" dirty="0" smtClean="0">
                <a:latin typeface="Helvetica Neue"/>
                <a:cs typeface="Helvetica Neue"/>
              </a:rPr>
              <a:t> session in the </a:t>
            </a:r>
            <a:r>
              <a:rPr lang="it-IT" dirty="0" err="1" smtClean="0">
                <a:latin typeface="Helvetica Neue"/>
                <a:cs typeface="Helvetica Neue"/>
              </a:rPr>
              <a:t>afternoon</a:t>
            </a:r>
            <a:r>
              <a:rPr lang="it-IT" dirty="0" smtClean="0">
                <a:latin typeface="Helvetica Neue"/>
                <a:cs typeface="Helvetica Neue"/>
              </a:rPr>
              <a:t> (in </a:t>
            </a:r>
            <a:r>
              <a:rPr lang="it-IT" dirty="0" err="1" smtClean="0">
                <a:latin typeface="Helvetica Neue"/>
                <a:cs typeface="Helvetica Neue"/>
              </a:rPr>
              <a:t>Italian</a:t>
            </a:r>
            <a:r>
              <a:rPr lang="it-IT" dirty="0" smtClean="0">
                <a:latin typeface="Helvetica Neue"/>
                <a:cs typeface="Helvetica Neue"/>
              </a:rPr>
              <a:t>)</a:t>
            </a:r>
          </a:p>
          <a:p>
            <a:pPr marL="742950" lvl="1" indent="-285750" algn="just">
              <a:buFont typeface="Arial"/>
              <a:buChar char="•"/>
            </a:pPr>
            <a:r>
              <a:rPr lang="it-IT" dirty="0" err="1">
                <a:latin typeface="Helvetica Neue"/>
                <a:cs typeface="Helvetica Neue"/>
              </a:rPr>
              <a:t>T</a:t>
            </a:r>
            <a:r>
              <a:rPr lang="it-IT" dirty="0" err="1" smtClean="0">
                <a:latin typeface="Helvetica Neue"/>
                <a:cs typeface="Helvetica Neue"/>
              </a:rPr>
              <a:t>opics</a:t>
            </a:r>
            <a:r>
              <a:rPr lang="it-IT" dirty="0" smtClean="0">
                <a:latin typeface="Helvetica Neue"/>
                <a:cs typeface="Helvetica Neue"/>
              </a:rPr>
              <a:t>:</a:t>
            </a:r>
          </a:p>
          <a:p>
            <a:pPr marL="1200150" lvl="2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RIPE NCC </a:t>
            </a:r>
            <a:r>
              <a:rPr lang="it-IT" dirty="0" err="1" smtClean="0">
                <a:latin typeface="Helvetica Neue"/>
                <a:cs typeface="Helvetica Neue"/>
              </a:rPr>
              <a:t>services</a:t>
            </a:r>
            <a:endParaRPr lang="it-IT" dirty="0" smtClean="0">
              <a:latin typeface="Helvetica Neue"/>
              <a:cs typeface="Helvetica Neue"/>
            </a:endParaRPr>
          </a:p>
          <a:p>
            <a:pPr marL="1200150" lvl="2" indent="-285750" algn="just">
              <a:buFont typeface="Arial"/>
              <a:buChar char="•"/>
            </a:pPr>
            <a:r>
              <a:rPr lang="it-IT" dirty="0" err="1" smtClean="0">
                <a:latin typeface="Helvetica Neue"/>
                <a:cs typeface="Helvetica Neue"/>
              </a:rPr>
              <a:t>Peering</a:t>
            </a:r>
            <a:r>
              <a:rPr lang="it-IT" dirty="0" smtClean="0">
                <a:latin typeface="Helvetica Neue"/>
                <a:cs typeface="Helvetica Neue"/>
              </a:rPr>
              <a:t> 101: an </a:t>
            </a:r>
            <a:r>
              <a:rPr lang="it-IT" dirty="0" err="1" smtClean="0">
                <a:latin typeface="Helvetica Neue"/>
                <a:cs typeface="Helvetica Neue"/>
              </a:rPr>
              <a:t>insight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into</a:t>
            </a:r>
            <a:r>
              <a:rPr lang="it-IT" dirty="0" smtClean="0">
                <a:latin typeface="Helvetica Neue"/>
                <a:cs typeface="Helvetica Neue"/>
              </a:rPr>
              <a:t> the </a:t>
            </a:r>
            <a:r>
              <a:rPr lang="it-IT" dirty="0" err="1" smtClean="0">
                <a:latin typeface="Helvetica Neue"/>
                <a:cs typeface="Helvetica Neue"/>
              </a:rPr>
              <a:t>IXPs</a:t>
            </a:r>
            <a:r>
              <a:rPr lang="it-IT" dirty="0" smtClean="0">
                <a:latin typeface="Helvetica Neue"/>
                <a:cs typeface="Helvetica Neue"/>
              </a:rPr>
              <a:t> world</a:t>
            </a:r>
          </a:p>
          <a:p>
            <a:pPr marL="1200150" lvl="2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BGP </a:t>
            </a:r>
            <a:r>
              <a:rPr lang="it-IT" dirty="0" err="1" smtClean="0">
                <a:latin typeface="Helvetica Neue"/>
                <a:cs typeface="Helvetica Neue"/>
              </a:rPr>
              <a:t>protocol</a:t>
            </a:r>
            <a:r>
              <a:rPr lang="it-IT" dirty="0" smtClean="0">
                <a:latin typeface="Helvetica Neue"/>
                <a:cs typeface="Helvetica Neue"/>
              </a:rPr>
              <a:t>: an </a:t>
            </a:r>
            <a:r>
              <a:rPr lang="it-IT" dirty="0" err="1" smtClean="0">
                <a:latin typeface="Helvetica Neue"/>
                <a:cs typeface="Helvetica Neue"/>
              </a:rPr>
              <a:t>introduction</a:t>
            </a:r>
            <a:r>
              <a:rPr lang="it-IT" dirty="0" smtClean="0">
                <a:latin typeface="Helvetica Neue"/>
                <a:cs typeface="Helvetica Neue"/>
              </a:rPr>
              <a:t> and live session</a:t>
            </a:r>
          </a:p>
          <a:p>
            <a:pPr marL="1200150" lvl="2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BGP: </a:t>
            </a:r>
            <a:r>
              <a:rPr lang="it-IT" dirty="0" err="1" smtClean="0">
                <a:latin typeface="Helvetica Neue"/>
                <a:cs typeface="Helvetica Neue"/>
              </a:rPr>
              <a:t>basic</a:t>
            </a:r>
            <a:r>
              <a:rPr lang="it-IT" dirty="0" smtClean="0">
                <a:latin typeface="Helvetica Neue"/>
                <a:cs typeface="Helvetica Neue"/>
              </a:rPr>
              <a:t> security </a:t>
            </a:r>
            <a:r>
              <a:rPr lang="it-IT" dirty="0" err="1" smtClean="0">
                <a:latin typeface="Helvetica Neue"/>
                <a:cs typeface="Helvetica Neue"/>
              </a:rPr>
              <a:t>practices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</a:p>
          <a:p>
            <a:pPr marL="1200150" lvl="2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BGP community</a:t>
            </a:r>
          </a:p>
          <a:p>
            <a:pPr marL="1200150" lvl="2" indent="-285750" algn="just">
              <a:buFont typeface="Arial"/>
              <a:buChar char="•"/>
            </a:pPr>
            <a:endParaRPr lang="it-IT" dirty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Gadget: T-shirt / BGP book (by Tiziano </a:t>
            </a:r>
            <a:r>
              <a:rPr lang="it-IT" dirty="0" err="1" smtClean="0">
                <a:latin typeface="Helvetica Neue"/>
                <a:cs typeface="Helvetica Neue"/>
              </a:rPr>
              <a:t>Tofoni</a:t>
            </a:r>
            <a:r>
              <a:rPr lang="it-IT" dirty="0" smtClean="0">
                <a:latin typeface="Helvetica Neue"/>
                <a:cs typeface="Helvetica Neue"/>
              </a:rPr>
              <a:t>)</a:t>
            </a:r>
          </a:p>
          <a:p>
            <a:pPr marL="1200150" lvl="2" indent="-285750" algn="just">
              <a:buFont typeface="Arial"/>
              <a:buChar char="•"/>
            </a:pPr>
            <a:endParaRPr lang="it-IT" dirty="0" smtClean="0">
              <a:latin typeface="Helvetica Neue"/>
              <a:cs typeface="Helvetica Neue"/>
            </a:endParaRPr>
          </a:p>
          <a:p>
            <a:pPr marL="285750" indent="-285750" algn="just">
              <a:buFont typeface="Arial"/>
              <a:buChar char="•"/>
            </a:pPr>
            <a:r>
              <a:rPr lang="it-IT" dirty="0" smtClean="0">
                <a:latin typeface="Helvetica Neue"/>
                <a:cs typeface="Helvetica Neue"/>
              </a:rPr>
              <a:t>A social </a:t>
            </a:r>
            <a:r>
              <a:rPr lang="it-IT" dirty="0" err="1" smtClean="0">
                <a:latin typeface="Helvetica Neue"/>
                <a:cs typeface="Helvetica Neue"/>
              </a:rPr>
              <a:t>event</a:t>
            </a:r>
            <a:r>
              <a:rPr lang="it-IT" dirty="0" smtClean="0">
                <a:latin typeface="Helvetica Neue"/>
                <a:cs typeface="Helvetica Neue"/>
              </a:rPr>
              <a:t> with </a:t>
            </a:r>
            <a:r>
              <a:rPr lang="it-IT" dirty="0" err="1" smtClean="0">
                <a:latin typeface="Helvetica Neue"/>
                <a:cs typeface="Helvetica Neue"/>
              </a:rPr>
              <a:t>different</a:t>
            </a:r>
            <a:r>
              <a:rPr lang="it-IT" dirty="0" smtClean="0">
                <a:latin typeface="Helvetica Neue"/>
                <a:cs typeface="Helvetica Neue"/>
              </a:rPr>
              <a:t> formula:</a:t>
            </a:r>
          </a:p>
          <a:p>
            <a:pPr marL="742950" lvl="1" indent="-285750" algn="just">
              <a:buFont typeface="Arial"/>
              <a:buChar char="•"/>
            </a:pPr>
            <a:r>
              <a:rPr lang="it-IT" dirty="0" err="1" smtClean="0">
                <a:latin typeface="Helvetica Neue"/>
                <a:cs typeface="Helvetica Neue"/>
              </a:rPr>
              <a:t>Aperitif</a:t>
            </a:r>
            <a:r>
              <a:rPr lang="it-IT" dirty="0" smtClean="0">
                <a:latin typeface="Helvetica Neue"/>
                <a:cs typeface="Helvetica Neue"/>
              </a:rPr>
              <a:t> (Roma and Torino)</a:t>
            </a:r>
          </a:p>
          <a:p>
            <a:pPr marL="742950" lvl="1" indent="-285750" algn="just">
              <a:buFont typeface="Arial"/>
              <a:buChar char="•"/>
            </a:pPr>
            <a:r>
              <a:rPr lang="it-IT" dirty="0" err="1" smtClean="0">
                <a:latin typeface="Helvetica Neue"/>
                <a:cs typeface="Helvetica Neue"/>
              </a:rPr>
              <a:t>Dinner</a:t>
            </a:r>
            <a:r>
              <a:rPr lang="it-IT" dirty="0">
                <a:latin typeface="Helvetica Neue"/>
                <a:cs typeface="Helvetica Neue"/>
              </a:rPr>
              <a:t> </a:t>
            </a:r>
            <a:r>
              <a:rPr lang="it-IT" dirty="0" smtClean="0">
                <a:latin typeface="Helvetica Neue"/>
                <a:cs typeface="Helvetica Neue"/>
              </a:rPr>
              <a:t>(Pescara and Napoli)</a:t>
            </a:r>
          </a:p>
          <a:p>
            <a:pPr marL="285750" indent="-285750" algn="just">
              <a:buFont typeface="Arial"/>
              <a:buChar char="•"/>
            </a:pP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4" name="Immagine 3" descr="DSC_73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768600"/>
            <a:ext cx="2914650" cy="1943100"/>
          </a:xfrm>
          <a:prstGeom prst="rect">
            <a:avLst/>
          </a:prstGeom>
        </p:spPr>
      </p:pic>
      <p:pic>
        <p:nvPicPr>
          <p:cNvPr id="5" name="Immagine 4" descr="DSC_815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4813300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A </a:t>
            </a:r>
            <a:r>
              <a:rPr lang="it-IT" dirty="0" err="1" smtClean="0">
                <a:latin typeface="Helvetica Neue"/>
                <a:cs typeface="Helvetica Neue"/>
              </a:rPr>
              <a:t>journey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around</a:t>
            </a:r>
            <a:r>
              <a:rPr lang="it-IT" dirty="0" smtClean="0">
                <a:latin typeface="Helvetica Neue"/>
                <a:cs typeface="Helvetica Neue"/>
              </a:rPr>
              <a:t> </a:t>
            </a:r>
            <a:r>
              <a:rPr lang="it-IT" dirty="0" err="1" smtClean="0">
                <a:latin typeface="Helvetica Neue"/>
                <a:cs typeface="Helvetica Neue"/>
              </a:rPr>
              <a:t>Italy</a:t>
            </a:r>
            <a:endParaRPr lang="it-IT" dirty="0">
              <a:latin typeface="Helvetica Neue"/>
              <a:cs typeface="Helvetica Neue"/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903352"/>
              </p:ext>
            </p:extLst>
          </p:nvPr>
        </p:nvGraphicFramePr>
        <p:xfrm>
          <a:off x="5450068" y="2831698"/>
          <a:ext cx="256158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867"/>
                <a:gridCol w="1511719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Città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Data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Roma</a:t>
                      </a:r>
                      <a:endParaRPr lang="it-IT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10/07/2018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Torino</a:t>
                      </a:r>
                      <a:endParaRPr lang="it-IT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25/09/2018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Pescara</a:t>
                      </a:r>
                      <a:endParaRPr lang="it-IT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12/12/2018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Napoli</a:t>
                      </a:r>
                      <a:endParaRPr lang="it-IT" dirty="0">
                        <a:latin typeface="Helvetica Neue"/>
                        <a:cs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Helvetica Neue"/>
                          <a:cs typeface="Helvetica Neue"/>
                        </a:rPr>
                        <a:t>27/03/2019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Immagine 7" descr="Schermata 2019-01-04 alle 14.2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6" y="1967793"/>
            <a:ext cx="4064000" cy="4305300"/>
          </a:xfrm>
          <a:prstGeom prst="rect">
            <a:avLst/>
          </a:prstGeom>
        </p:spPr>
      </p:pic>
      <p:pic>
        <p:nvPicPr>
          <p:cNvPr id="10" name="Immagine 9" descr="Schermata 2019-01-04 alle 13.48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1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Roma </a:t>
            </a:r>
            <a:r>
              <a:rPr lang="mr-IN" dirty="0" smtClean="0">
                <a:latin typeface="Helvetica Neue"/>
                <a:cs typeface="Helvetica Neue"/>
              </a:rPr>
              <a:t>–</a:t>
            </a:r>
            <a:r>
              <a:rPr lang="it-IT" dirty="0" smtClean="0">
                <a:latin typeface="Helvetica Neue"/>
                <a:cs typeface="Helvetica Neue"/>
              </a:rPr>
              <a:t> 10/07/2018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3" name="Immagine 2" descr="ITNOG-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5" y="1636508"/>
            <a:ext cx="3908777" cy="2606177"/>
          </a:xfrm>
          <a:prstGeom prst="rect">
            <a:avLst/>
          </a:prstGeom>
        </p:spPr>
      </p:pic>
      <p:pic>
        <p:nvPicPr>
          <p:cNvPr id="6" name="Immagine 5" descr="ITNOG-1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67" y="3160374"/>
            <a:ext cx="3852559" cy="2568695"/>
          </a:xfrm>
          <a:prstGeom prst="rect">
            <a:avLst/>
          </a:prstGeom>
        </p:spPr>
      </p:pic>
      <p:pic>
        <p:nvPicPr>
          <p:cNvPr id="5" name="Immagine 4" descr="ITNOG-17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65" y="4374444"/>
            <a:ext cx="3449736" cy="23001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356" y="1631749"/>
            <a:ext cx="3866444" cy="125659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299" y="2987960"/>
            <a:ext cx="1033433" cy="1033433"/>
          </a:xfrm>
          <a:prstGeom prst="rect">
            <a:avLst/>
          </a:prstGeom>
        </p:spPr>
      </p:pic>
      <p:pic>
        <p:nvPicPr>
          <p:cNvPr id="13" name="Immagine 12" descr="Schermata 2019-01-04 alle 13.48.4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48888"/>
              </p:ext>
            </p:extLst>
          </p:nvPr>
        </p:nvGraphicFramePr>
        <p:xfrm>
          <a:off x="310445" y="5911724"/>
          <a:ext cx="43038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715"/>
                <a:gridCol w="1359968"/>
                <a:gridCol w="816890"/>
                <a:gridCol w="114628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attendees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ISPs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#sponsor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Roma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9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Torino </a:t>
            </a:r>
            <a:r>
              <a:rPr lang="mr-IN" dirty="0" smtClean="0">
                <a:latin typeface="Helvetica Neue"/>
                <a:cs typeface="Helvetica Neue"/>
              </a:rPr>
              <a:t>–</a:t>
            </a:r>
            <a:r>
              <a:rPr lang="it-IT" dirty="0" smtClean="0">
                <a:latin typeface="Helvetica Neue"/>
                <a:cs typeface="Helvetica Neue"/>
              </a:rPr>
              <a:t> 25/09/2018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12" name="Immagine 11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pic>
        <p:nvPicPr>
          <p:cNvPr id="13" name="Immagine 12" descr="Unknow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83" y="1586450"/>
            <a:ext cx="3024717" cy="1158225"/>
          </a:xfrm>
          <a:prstGeom prst="rect">
            <a:avLst/>
          </a:prstGeom>
        </p:spPr>
      </p:pic>
      <p:pic>
        <p:nvPicPr>
          <p:cNvPr id="4" name="Immagine 3" descr="Schermata 2019-01-04 alle 14.44.1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9" y="1679222"/>
            <a:ext cx="3844378" cy="1938451"/>
          </a:xfrm>
          <a:prstGeom prst="rect">
            <a:avLst/>
          </a:prstGeom>
        </p:spPr>
      </p:pic>
      <p:pic>
        <p:nvPicPr>
          <p:cNvPr id="7" name="Immagine 6" descr="Schermata 2019-01-04 alle 14.42.5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26" y="2848559"/>
            <a:ext cx="4145893" cy="2334036"/>
          </a:xfrm>
          <a:prstGeom prst="rect">
            <a:avLst/>
          </a:prstGeom>
        </p:spPr>
      </p:pic>
      <p:pic>
        <p:nvPicPr>
          <p:cNvPr id="8" name="Immagine 7" descr="Schermata 2019-01-04 alle 14.43.0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36" y="4237150"/>
            <a:ext cx="3742062" cy="2098739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33577"/>
              </p:ext>
            </p:extLst>
          </p:nvPr>
        </p:nvGraphicFramePr>
        <p:xfrm>
          <a:off x="304289" y="5484734"/>
          <a:ext cx="43038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715"/>
                <a:gridCol w="1359968"/>
                <a:gridCol w="816890"/>
                <a:gridCol w="114628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attendees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ISPs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#sponsor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Torino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79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Pescara </a:t>
            </a:r>
            <a:r>
              <a:rPr lang="mr-IN" dirty="0" smtClean="0">
                <a:latin typeface="Helvetica Neue"/>
                <a:cs typeface="Helvetica Neue"/>
              </a:rPr>
              <a:t>–</a:t>
            </a:r>
            <a:r>
              <a:rPr lang="it-IT" dirty="0" smtClean="0">
                <a:latin typeface="Helvetica Neue"/>
                <a:cs typeface="Helvetica Neue"/>
              </a:rPr>
              <a:t> 12/12/2018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12" name="Immagine 11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64" y="3605771"/>
            <a:ext cx="1076223" cy="1076223"/>
          </a:xfrm>
          <a:prstGeom prst="rect">
            <a:avLst/>
          </a:prstGeom>
        </p:spPr>
      </p:pic>
      <p:pic>
        <p:nvPicPr>
          <p:cNvPr id="3" name="Immagine 2" descr="Schermata 2019-01-04 alle 14.48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67" y="1876776"/>
            <a:ext cx="5517633" cy="4730369"/>
          </a:xfrm>
          <a:prstGeom prst="rect">
            <a:avLst/>
          </a:prstGeom>
        </p:spPr>
      </p:pic>
      <p:pic>
        <p:nvPicPr>
          <p:cNvPr id="14" name="Immagine 13" descr="i-270-215-universitachieti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7" y="1841883"/>
            <a:ext cx="1980314" cy="1576917"/>
          </a:xfrm>
          <a:prstGeom prst="rect">
            <a:avLst/>
          </a:prstGeom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181733"/>
              </p:ext>
            </p:extLst>
          </p:nvPr>
        </p:nvGraphicFramePr>
        <p:xfrm>
          <a:off x="174314" y="5758896"/>
          <a:ext cx="43038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715"/>
                <a:gridCol w="1359968"/>
                <a:gridCol w="816890"/>
                <a:gridCol w="114628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attendees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ISPs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#sponsor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Pescara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33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Napoli</a:t>
            </a:r>
            <a:r>
              <a:rPr lang="mr-IN" dirty="0" smtClean="0">
                <a:latin typeface="Helvetica Neue"/>
                <a:cs typeface="Helvetica Neue"/>
              </a:rPr>
              <a:t>–</a:t>
            </a:r>
            <a:r>
              <a:rPr lang="it-IT" dirty="0" smtClean="0">
                <a:latin typeface="Helvetica Neue"/>
                <a:cs typeface="Helvetica Neue"/>
              </a:rPr>
              <a:t> 27/03/2019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12" name="Immagine 11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0" y="3468814"/>
            <a:ext cx="935698" cy="935698"/>
          </a:xfrm>
          <a:prstGeom prst="rect">
            <a:avLst/>
          </a:prstGeom>
        </p:spPr>
      </p:pic>
      <p:pic>
        <p:nvPicPr>
          <p:cNvPr id="10" name="Immagine 9" descr="Unkn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706064"/>
            <a:ext cx="1522297" cy="582918"/>
          </a:xfrm>
          <a:prstGeom prst="rect">
            <a:avLst/>
          </a:prstGeom>
        </p:spPr>
      </p:pic>
      <p:pic>
        <p:nvPicPr>
          <p:cNvPr id="5" name="Immagine 4" descr="UniNa-universita-napoli-federico-II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4" y="2603277"/>
            <a:ext cx="2002162" cy="670840"/>
          </a:xfrm>
          <a:prstGeom prst="rect">
            <a:avLst/>
          </a:prstGeom>
        </p:spPr>
      </p:pic>
      <p:pic>
        <p:nvPicPr>
          <p:cNvPr id="6" name="Immagine 5" descr="DSC_819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90" y="4289642"/>
            <a:ext cx="2792553" cy="1861702"/>
          </a:xfrm>
          <a:prstGeom prst="rect">
            <a:avLst/>
          </a:prstGeom>
        </p:spPr>
      </p:pic>
      <p:pic>
        <p:nvPicPr>
          <p:cNvPr id="8" name="Immagine 7" descr="DSC_838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39" y="1824105"/>
            <a:ext cx="2717867" cy="1811911"/>
          </a:xfrm>
          <a:prstGeom prst="rect">
            <a:avLst/>
          </a:prstGeom>
        </p:spPr>
      </p:pic>
      <p:pic>
        <p:nvPicPr>
          <p:cNvPr id="13" name="Immagine 12" descr="DSC_829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55" y="1873085"/>
            <a:ext cx="2644397" cy="1762931"/>
          </a:xfrm>
          <a:prstGeom prst="rect">
            <a:avLst/>
          </a:prstGeom>
        </p:spPr>
      </p:pic>
      <p:pic>
        <p:nvPicPr>
          <p:cNvPr id="15" name="Immagine 14" descr="DSC_8267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055" y="4289642"/>
            <a:ext cx="2830817" cy="1887211"/>
          </a:xfrm>
          <a:prstGeom prst="rect">
            <a:avLst/>
          </a:prstGeom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441056"/>
              </p:ext>
            </p:extLst>
          </p:nvPr>
        </p:nvGraphicFramePr>
        <p:xfrm>
          <a:off x="257984" y="5945677"/>
          <a:ext cx="430385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715"/>
                <a:gridCol w="1359968"/>
                <a:gridCol w="816890"/>
                <a:gridCol w="114628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attendees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ISPs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#sponsor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Napoli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04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Helvetica Neue"/>
                <a:cs typeface="Helvetica Neue"/>
              </a:rPr>
              <a:t>NUMBERS</a:t>
            </a:r>
            <a:endParaRPr lang="it-IT" dirty="0">
              <a:latin typeface="Helvetica Neue"/>
              <a:cs typeface="Helvetica Neue"/>
            </a:endParaRPr>
          </a:p>
        </p:txBody>
      </p:sp>
      <p:pic>
        <p:nvPicPr>
          <p:cNvPr id="10" name="Immagine 9" descr="Schermata 2019-01-04 alle 13.48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68111"/>
            <a:ext cx="2073863" cy="1001886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753081"/>
              </p:ext>
            </p:extLst>
          </p:nvPr>
        </p:nvGraphicFramePr>
        <p:xfrm>
          <a:off x="284957" y="1711960"/>
          <a:ext cx="43038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715"/>
                <a:gridCol w="1359968"/>
                <a:gridCol w="816890"/>
                <a:gridCol w="114628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City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attendees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</a:t>
                      </a:r>
                      <a:r>
                        <a:rPr lang="it-IT" dirty="0" err="1" smtClean="0"/>
                        <a:t>ISPs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#sponsor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Roma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Torino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Pescara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Napoli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58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magine 2" descr="campaniacom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26" y="2672123"/>
            <a:ext cx="2431700" cy="700953"/>
          </a:xfrm>
          <a:prstGeom prst="rect">
            <a:avLst/>
          </a:prstGeom>
        </p:spPr>
      </p:pic>
      <p:pic>
        <p:nvPicPr>
          <p:cNvPr id="6" name="Immagine 5" descr="logo_frw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20" y="3373076"/>
            <a:ext cx="2133600" cy="524256"/>
          </a:xfrm>
          <a:prstGeom prst="rect">
            <a:avLst/>
          </a:prstGeom>
        </p:spPr>
      </p:pic>
      <p:pic>
        <p:nvPicPr>
          <p:cNvPr id="7" name="Immagine 6" descr="logo_SINET_nbg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812" y="4174864"/>
            <a:ext cx="1219200" cy="537882"/>
          </a:xfrm>
          <a:prstGeom prst="rect">
            <a:avLst/>
          </a:prstGeom>
        </p:spPr>
      </p:pic>
      <p:pic>
        <p:nvPicPr>
          <p:cNvPr id="9" name="Immagine 8" descr="logo-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80" y="4014394"/>
            <a:ext cx="1028700" cy="429411"/>
          </a:xfrm>
          <a:prstGeom prst="rect">
            <a:avLst/>
          </a:prstGeom>
        </p:spPr>
      </p:pic>
      <p:pic>
        <p:nvPicPr>
          <p:cNvPr id="11" name="Immagine 10" descr="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26" y="4692059"/>
            <a:ext cx="1155700" cy="671919"/>
          </a:xfrm>
          <a:prstGeom prst="rect">
            <a:avLst/>
          </a:prstGeom>
        </p:spPr>
      </p:pic>
      <p:pic>
        <p:nvPicPr>
          <p:cNvPr id="12" name="Immagine 11" descr="logo.php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04" y="5507897"/>
            <a:ext cx="2085615" cy="324354"/>
          </a:xfrm>
          <a:prstGeom prst="rect">
            <a:avLst/>
          </a:prstGeom>
        </p:spPr>
      </p:pic>
      <p:pic>
        <p:nvPicPr>
          <p:cNvPr id="13" name="Immagine 12" descr="Pointel_Solution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155212"/>
            <a:ext cx="1168400" cy="491175"/>
          </a:xfrm>
          <a:prstGeom prst="rect">
            <a:avLst/>
          </a:prstGeom>
        </p:spPr>
      </p:pic>
      <p:pic>
        <p:nvPicPr>
          <p:cNvPr id="14" name="Immagine 13" descr="Schermata-2016-01-06-alle-17.30.1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23" y="5518879"/>
            <a:ext cx="898767" cy="1269997"/>
          </a:xfrm>
          <a:prstGeom prst="rect">
            <a:avLst/>
          </a:prstGeom>
        </p:spPr>
      </p:pic>
      <p:pic>
        <p:nvPicPr>
          <p:cNvPr id="15" name="Immagine 14" descr="Unknown-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067590"/>
            <a:ext cx="1482524" cy="736600"/>
          </a:xfrm>
          <a:prstGeom prst="rect">
            <a:avLst/>
          </a:prstGeom>
        </p:spPr>
      </p:pic>
      <p:pic>
        <p:nvPicPr>
          <p:cNvPr id="16" name="Immagine 15" descr="Unknown-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40" y="5499100"/>
            <a:ext cx="1270000" cy="1270000"/>
          </a:xfrm>
          <a:prstGeom prst="rect">
            <a:avLst/>
          </a:prstGeom>
        </p:spPr>
      </p:pic>
      <p:pic>
        <p:nvPicPr>
          <p:cNvPr id="17" name="Immagine 16" descr="Unknown-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517" y="5148551"/>
            <a:ext cx="969460" cy="394965"/>
          </a:xfrm>
          <a:prstGeom prst="rect">
            <a:avLst/>
          </a:prstGeom>
        </p:spPr>
      </p:pic>
      <p:pic>
        <p:nvPicPr>
          <p:cNvPr id="19" name="Immagine 18" descr="Unknown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4356100"/>
            <a:ext cx="1210566" cy="463550"/>
          </a:xfrm>
          <a:prstGeom prst="rect">
            <a:avLst/>
          </a:prstGeom>
        </p:spPr>
      </p:pic>
      <p:pic>
        <p:nvPicPr>
          <p:cNvPr id="20" name="Immagine 19" descr="Unknown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40" y="3857985"/>
            <a:ext cx="1356360" cy="565150"/>
          </a:xfrm>
          <a:prstGeom prst="rect">
            <a:avLst/>
          </a:prstGeom>
        </p:spPr>
      </p:pic>
      <p:pic>
        <p:nvPicPr>
          <p:cNvPr id="21" name="Immagine 20" descr="witecno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26" y="3022600"/>
            <a:ext cx="1125830" cy="292423"/>
          </a:xfrm>
          <a:prstGeom prst="rect">
            <a:avLst/>
          </a:prstGeom>
        </p:spPr>
      </p:pic>
      <p:pic>
        <p:nvPicPr>
          <p:cNvPr id="22" name="Immagine 21" descr="youcall-logo-mobile@2x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580" y="2082802"/>
            <a:ext cx="1579418" cy="457200"/>
          </a:xfrm>
          <a:prstGeom prst="rect">
            <a:avLst/>
          </a:prstGeom>
        </p:spPr>
      </p:pic>
      <p:pic>
        <p:nvPicPr>
          <p:cNvPr id="23" name="Immagine 22" descr="mfoto01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75" y="4393831"/>
            <a:ext cx="950644" cy="779825"/>
          </a:xfrm>
          <a:prstGeom prst="rect">
            <a:avLst/>
          </a:prstGeom>
        </p:spPr>
      </p:pic>
      <p:pic>
        <p:nvPicPr>
          <p:cNvPr id="24" name="Immagine 23" descr="Unknown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1" y="4229096"/>
            <a:ext cx="1263727" cy="463253"/>
          </a:xfrm>
          <a:prstGeom prst="rect">
            <a:avLst/>
          </a:prstGeom>
        </p:spPr>
      </p:pic>
      <p:pic>
        <p:nvPicPr>
          <p:cNvPr id="25" name="Immagine 24" descr="Unknow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5798276"/>
            <a:ext cx="1193800" cy="725399"/>
          </a:xfrm>
          <a:prstGeom prst="rect">
            <a:avLst/>
          </a:prstGeom>
        </p:spPr>
      </p:pic>
      <p:pic>
        <p:nvPicPr>
          <p:cNvPr id="26" name="Immagine 25" descr="Unknown.jpe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05" y="1746252"/>
            <a:ext cx="804428" cy="793750"/>
          </a:xfrm>
          <a:prstGeom prst="rect">
            <a:avLst/>
          </a:prstGeom>
        </p:spPr>
      </p:pic>
      <p:pic>
        <p:nvPicPr>
          <p:cNvPr id="5" name="Immagine 4" descr="Unknown.jpe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55" y="5982988"/>
            <a:ext cx="784513" cy="78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o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Modulo.thmx</Template>
  <TotalTime>324</TotalTime>
  <Words>341</Words>
  <Application>Microsoft Macintosh PowerPoint</Application>
  <PresentationFormat>Presentazione su schermo (4:3)</PresentationFormat>
  <Paragraphs>105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Modulo</vt:lpstr>
      <vt:lpstr>1 Year of the ITNOG on the road experience  Flavio Luciani – NAMEX Alessandro Galardini – TOP-IX</vt:lpstr>
      <vt:lpstr>ITNOG on the road</vt:lpstr>
      <vt:lpstr>TARGET/FORMAT</vt:lpstr>
      <vt:lpstr>A journey around Italy</vt:lpstr>
      <vt:lpstr>Roma – 10/07/2018</vt:lpstr>
      <vt:lpstr>Torino – 25/09/2018</vt:lpstr>
      <vt:lpstr>Pescara – 12/12/2018</vt:lpstr>
      <vt:lpstr>Napoli– 27/03/2019</vt:lpstr>
      <vt:lpstr>NUMBERS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Flavio Luciani</dc:creator>
  <cp:lastModifiedBy>Flavio Luciani</cp:lastModifiedBy>
  <cp:revision>197</cp:revision>
  <dcterms:created xsi:type="dcterms:W3CDTF">2019-01-04T12:51:52Z</dcterms:created>
  <dcterms:modified xsi:type="dcterms:W3CDTF">2019-05-03T08:54:20Z</dcterms:modified>
</cp:coreProperties>
</file>