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8" r:id="rId2"/>
    <p:sldId id="269" r:id="rId3"/>
    <p:sldId id="302" r:id="rId4"/>
    <p:sldId id="284" r:id="rId5"/>
    <p:sldId id="286" r:id="rId6"/>
    <p:sldId id="311" r:id="rId7"/>
    <p:sldId id="303" r:id="rId8"/>
    <p:sldId id="272" r:id="rId9"/>
    <p:sldId id="287" r:id="rId10"/>
    <p:sldId id="288" r:id="rId11"/>
    <p:sldId id="278" r:id="rId12"/>
    <p:sldId id="289" r:id="rId13"/>
    <p:sldId id="307" r:id="rId14"/>
    <p:sldId id="290" r:id="rId15"/>
    <p:sldId id="293" r:id="rId16"/>
    <p:sldId id="294" r:id="rId17"/>
    <p:sldId id="295" r:id="rId18"/>
    <p:sldId id="298" r:id="rId19"/>
    <p:sldId id="299" r:id="rId20"/>
    <p:sldId id="304" r:id="rId21"/>
    <p:sldId id="305" r:id="rId22"/>
    <p:sldId id="306" r:id="rId23"/>
    <p:sldId id="283" r:id="rId24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E9"/>
    <a:srgbClr val="E6E6E6"/>
    <a:srgbClr val="00A2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60" y="67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756F9B-1B17-4EE2-BD49-988E7FABDC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1247B-3FBD-4A36-A577-29D86DA09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6F806-DB54-45D6-8AD4-F912799DA560}" type="datetimeFigureOut">
              <a:rPr lang="en-ID" smtClean="0"/>
              <a:t>03/05/19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31CC3-B0B4-4AF4-90C4-3E5537C8DB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94096-72E1-4DF0-A25D-F9A30D6030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3351-1165-4599-8600-4D73A70046A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4980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64497-5C63-4146-A752-7271852AC8CE}" type="datetimeFigureOut">
              <a:rPr lang="en-ID" smtClean="0"/>
              <a:t>03/05/19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492AB-84AC-46AC-8DC3-5834F105C21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974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6F0F20A-BC36-4949-828E-A0EAF419C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 r="23003"/>
          <a:stretch/>
        </p:blipFill>
        <p:spPr>
          <a:xfrm>
            <a:off x="-7558675" y="0"/>
            <a:ext cx="13233304" cy="11390128"/>
          </a:xfrm>
          <a:custGeom>
            <a:avLst/>
            <a:gdLst>
              <a:gd name="connsiteX0" fmla="*/ 0 w 13233304"/>
              <a:gd name="connsiteY0" fmla="*/ 10707329 h 11390128"/>
              <a:gd name="connsiteX1" fmla="*/ 4530798 w 13233304"/>
              <a:gd name="connsiteY1" fmla="*/ 10707329 h 11390128"/>
              <a:gd name="connsiteX2" fmla="*/ 4530798 w 13233304"/>
              <a:gd name="connsiteY2" fmla="*/ 10891985 h 11390128"/>
              <a:gd name="connsiteX3" fmla="*/ 13233304 w 13233304"/>
              <a:gd name="connsiteY3" fmla="*/ 10891985 h 11390128"/>
              <a:gd name="connsiteX4" fmla="*/ 13233304 w 13233304"/>
              <a:gd name="connsiteY4" fmla="*/ 11390128 h 11390128"/>
              <a:gd name="connsiteX5" fmla="*/ 0 w 13233304"/>
              <a:gd name="connsiteY5" fmla="*/ 11390128 h 11390128"/>
              <a:gd name="connsiteX6" fmla="*/ 7533369 w 13233304"/>
              <a:gd name="connsiteY6" fmla="*/ 0 h 11390128"/>
              <a:gd name="connsiteX7" fmla="*/ 13233304 w 13233304"/>
              <a:gd name="connsiteY7" fmla="*/ 0 h 11390128"/>
              <a:gd name="connsiteX8" fmla="*/ 13233304 w 13233304"/>
              <a:gd name="connsiteY8" fmla="*/ 6869007 h 11390128"/>
              <a:gd name="connsiteX9" fmla="*/ 7533369 w 13233304"/>
              <a:gd name="connsiteY9" fmla="*/ 6869007 h 1139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3304" h="11390128">
                <a:moveTo>
                  <a:pt x="0" y="10707329"/>
                </a:moveTo>
                <a:lnTo>
                  <a:pt x="4530798" y="10707329"/>
                </a:lnTo>
                <a:lnTo>
                  <a:pt x="4530798" y="10891985"/>
                </a:lnTo>
                <a:lnTo>
                  <a:pt x="13233304" y="10891985"/>
                </a:lnTo>
                <a:lnTo>
                  <a:pt x="13233304" y="11390128"/>
                </a:lnTo>
                <a:lnTo>
                  <a:pt x="0" y="11390128"/>
                </a:lnTo>
                <a:close/>
                <a:moveTo>
                  <a:pt x="7533369" y="0"/>
                </a:moveTo>
                <a:lnTo>
                  <a:pt x="13233304" y="0"/>
                </a:lnTo>
                <a:lnTo>
                  <a:pt x="13233304" y="6869007"/>
                </a:lnTo>
                <a:lnTo>
                  <a:pt x="7533369" y="686900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60CAB3-0C06-45DD-AEED-4AFD7A98F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584695"/>
            <a:ext cx="2227725" cy="489566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F1BDC4-2366-49C5-AEF4-7CE4E2E6D4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F1BDC4-2366-49C5-AEF4-7CE4E2E6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971D48B-493E-40C3-8806-B88F1ED5A7C9}"/>
              </a:ext>
            </a:extLst>
          </p:cNvPr>
          <p:cNvSpPr/>
          <p:nvPr userDrawn="1"/>
        </p:nvSpPr>
        <p:spPr>
          <a:xfrm flipH="1">
            <a:off x="0" y="1931351"/>
            <a:ext cx="9144000" cy="3186783"/>
          </a:xfrm>
          <a:prstGeom prst="rect">
            <a:avLst/>
          </a:prstGeom>
          <a:gradFill flip="none" rotWithShape="1">
            <a:gsLst>
              <a:gs pos="20000">
                <a:srgbClr val="0070C0"/>
              </a:gs>
              <a:gs pos="100000">
                <a:srgbClr val="00A2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02797"/>
            <a:ext cx="6858000" cy="974849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95541"/>
            <a:ext cx="6858000" cy="1353281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72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750C-1DB9-4AAC-8A63-E1DF371034C6}" type="datetime1">
              <a:rPr lang="en-ID" smtClean="0"/>
              <a:t>03/05/19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109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7378-F6F7-4E90-B4D4-345AC4ED8FA4}" type="datetime1">
              <a:rPr lang="en-ID" smtClean="0"/>
              <a:t>03/05/19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6248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A55-5008-4DF6-8A7D-00C8994918FC}" type="datetime1">
              <a:rPr lang="en-ID" smtClean="0"/>
              <a:t>03/05/19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246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177F-07B8-45C5-A0BC-FD33B7D3BD6F}" type="datetime1">
              <a:rPr lang="en-ID" smtClean="0"/>
              <a:t>03/05/19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711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FD64-FE24-4159-9390-F07D008B02B4}" type="datetime1">
              <a:rPr lang="en-ID" smtClean="0"/>
              <a:t>03/05/19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880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DD9D09-7C02-4401-9438-322463045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2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F1BDC4-2366-49C5-AEF4-7CE4E2E6D4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F1BDC4-2366-49C5-AEF4-7CE4E2E6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971D48B-493E-40C3-8806-B88F1ED5A7C9}"/>
              </a:ext>
            </a:extLst>
          </p:cNvPr>
          <p:cNvSpPr/>
          <p:nvPr userDrawn="1"/>
        </p:nvSpPr>
        <p:spPr>
          <a:xfrm flipH="1">
            <a:off x="0" y="2261551"/>
            <a:ext cx="9144000" cy="3186783"/>
          </a:xfrm>
          <a:prstGeom prst="rect">
            <a:avLst/>
          </a:prstGeom>
          <a:gradFill flip="none" rotWithShape="1">
            <a:gsLst>
              <a:gs pos="20000">
                <a:srgbClr val="0070C0"/>
              </a:gs>
              <a:gs pos="100000">
                <a:srgbClr val="00A2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32997"/>
            <a:ext cx="6858000" cy="974849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741"/>
            <a:ext cx="6858000" cy="135328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BB3D5-5DCF-4CE6-902C-C48481B34E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584695"/>
            <a:ext cx="2227725" cy="4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2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33E9A3C-F198-4DC8-9F7F-465D280BA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27747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E80798D-3BCF-4B92-B9DB-B36039D8B3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34861" y="2364577"/>
            <a:ext cx="6357233" cy="47601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D0C715-1ECA-4AA5-B830-DA30A1C06C93}"/>
              </a:ext>
            </a:extLst>
          </p:cNvPr>
          <p:cNvSpPr/>
          <p:nvPr userDrawn="1"/>
        </p:nvSpPr>
        <p:spPr>
          <a:xfrm>
            <a:off x="5238750" y="2343150"/>
            <a:ext cx="3905250" cy="451479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74" y="1359493"/>
            <a:ext cx="8144252" cy="4817470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1780B7-50A3-4B07-9AD1-1BF2AC68EEE1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C2FE39-881D-4F59-A7E3-5F7A80125A2D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7E4FB6-3FBA-4317-B257-46D659556D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4" y="427170"/>
            <a:ext cx="8144252" cy="486584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14A3195-1A8B-4DE2-8DF5-BFA7BAB8561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642F9D-7DD0-4946-AAA0-3EF4810DC2C6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D956-4ED8-40FF-8872-F89EEFC4B095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F3E768-8613-4814-B2B7-3546BFFD825A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A425024-6B81-4868-A8EB-C0605A171A2C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89694B-E6E6-42D1-824C-1D1521D5C43D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3DF54CC-8476-41BB-B7CF-33A6B3F10AC4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453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0207483D-39FA-4D50-B618-2F18B5C2FADA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683C48-D1E4-4D18-AECF-CEA24FDD037D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874" y="1359493"/>
            <a:ext cx="4014976" cy="48174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59493"/>
            <a:ext cx="4014976" cy="48174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F3D07E-3A96-4646-B586-7ABC95D4E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E5C5F32-C000-4F35-BD73-17B74F327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44252" cy="48658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58324B2-1EA4-47DA-B46C-B4322CD890F6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5D32BEB-F039-433B-AAF4-82F7C4D3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150CF4-1A1A-460D-9C22-587035EEC092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C166D0D-D8DE-40BA-BFF3-716365A68B26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E03384-E0A8-4286-900E-C0D4419FA70D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EFDB12-BB71-49D0-AF71-117CB17C813D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F6370E-6471-411A-9BB3-55B0A06B31D9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23C34E-DAED-466A-8FF4-03FC3C47101C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368696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3EDB541-F165-49AE-B249-66247B754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167" y="266021"/>
            <a:ext cx="9144000" cy="6846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716702"/>
            <a:ext cx="5248281" cy="15001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A2E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2401" y="3243878"/>
            <a:ext cx="5248282" cy="4455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D70A4-65D8-4ABD-88D2-72D656721014}"/>
              </a:ext>
            </a:extLst>
          </p:cNvPr>
          <p:cNvGrpSpPr/>
          <p:nvPr userDrawn="1"/>
        </p:nvGrpSpPr>
        <p:grpSpPr>
          <a:xfrm flipH="1">
            <a:off x="4102099" y="3916256"/>
            <a:ext cx="725849" cy="160443"/>
            <a:chOff x="585600" y="295515"/>
            <a:chExt cx="324038" cy="7162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768E62-6B4B-471F-A113-15BB5AC2B08E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2469F6-810F-47B4-812C-19A3CC8DDC4D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A48149-451C-44F8-A861-750720893A3C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CD338-D783-4A60-B3A0-0B4EC2F4F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75" y="6464166"/>
            <a:ext cx="886966" cy="17874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4809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44CDBFD-28C2-4C56-8466-C46805749D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8513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AB6FD2B-3EF0-4757-ABF3-6DDAFD468F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34861" y="2364577"/>
            <a:ext cx="6357233" cy="47601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C8EF95-6B86-40ED-B74A-AF60EF8E059E}"/>
              </a:ext>
            </a:extLst>
          </p:cNvPr>
          <p:cNvSpPr/>
          <p:nvPr userDrawn="1"/>
        </p:nvSpPr>
        <p:spPr>
          <a:xfrm>
            <a:off x="5238750" y="2343150"/>
            <a:ext cx="3905250" cy="451479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0EFED4-8EB7-4477-B49D-19B155DAA841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E947E5-DBEA-41AB-AFF5-2B6A62DC096F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3B10F-F783-41C7-A2E4-54CE39FB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8A2345-0FEE-4BCA-BFAD-E1A8E550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63302" cy="486584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FA351F4-B22D-47F5-B7A7-23077DEC6CB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6754A07-0931-4AE3-9477-D372D16A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3A2C9E-5929-4F91-958A-526EE99082DE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8FE92-F37E-4EB6-BE50-B6EF753B9363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827505-D0D6-4BCF-BE16-F9E85E7068F8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5F0235-59E7-4F24-8972-8BAA1B46DFC6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210B401-1FEA-43CC-9E2A-7128D3DE6FE8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E37480-8A72-4BA4-8FBE-A42C9E98F62B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88556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2F325-65F3-434B-A453-0CB17FF32E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48075" y="1359493"/>
            <a:ext cx="5015101" cy="48164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D9C3E8-85C8-4470-B4AB-89116B9BE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874" y="1359493"/>
            <a:ext cx="2995801" cy="481646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2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9AF693-883E-4207-A1E0-355E073E9BEE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BFE191-F59C-4C97-9F5F-2B2AADF29C6A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722F17-13E4-41AD-BC5B-A23436BED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68F2020-E7CE-4858-95B5-C7646C53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63302" cy="48658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159BA5C-6D54-4D9C-8EDE-63703770F90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48999DA8-7FDB-4985-B887-186860CF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F50DEB-98F9-4C74-B44D-BDEAE19466FC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DE03453-2697-4289-937A-193E17334BBB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613E88-5093-484E-916D-F8E28BB6F787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F17A953-AB99-464A-925E-EBE9BCB94897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0C54E5-BEA9-45E0-9D99-3D8EE2047816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6BA2033-7CF3-4158-A25F-31C1FE48D0D3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24239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1300A-5010-4D6B-BE5B-EB32FC0A34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550" y="0"/>
            <a:ext cx="9144000" cy="6464724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9A56AA3-628C-431A-8BE1-CD8AFAFE04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9A56AA3-628C-431A-8BE1-CD8AFAFE04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E75DAEE-E6F3-43A5-A154-B1CDC4819BC4}"/>
              </a:ext>
            </a:extLst>
          </p:cNvPr>
          <p:cNvSpPr/>
          <p:nvPr userDrawn="1"/>
        </p:nvSpPr>
        <p:spPr>
          <a:xfrm>
            <a:off x="-3" y="4690109"/>
            <a:ext cx="9143999" cy="1813197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F6AA70-9238-446F-BD59-08D4DB1CB9A4}"/>
              </a:ext>
            </a:extLst>
          </p:cNvPr>
          <p:cNvSpPr/>
          <p:nvPr userDrawn="1"/>
        </p:nvSpPr>
        <p:spPr>
          <a:xfrm flipH="1">
            <a:off x="-2" y="4810102"/>
            <a:ext cx="9144001" cy="1573211"/>
          </a:xfrm>
          <a:prstGeom prst="rect">
            <a:avLst/>
          </a:prstGeom>
          <a:gradFill flip="none" rotWithShape="1">
            <a:gsLst>
              <a:gs pos="14000">
                <a:srgbClr val="0070C0"/>
              </a:gs>
              <a:gs pos="100000">
                <a:srgbClr val="00A2E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C1022E-1D06-491F-BFEC-0C350E5E3C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22" y="5399659"/>
            <a:ext cx="1793303" cy="39409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A4891B24-AE33-4DB5-B0A4-2D694767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6" y="4933926"/>
            <a:ext cx="6228159" cy="1325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39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2C81C-7D6F-4397-BC7D-185A72931A87}" type="datetime1">
              <a:rPr lang="en-ID" smtClean="0"/>
              <a:t>03/05/19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134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4D0A824-0760-401E-9FB4-87ECCBE685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5825657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think-cell Slide" r:id="rId18" imgW="383" imgH="384" progId="TCLayout.ActiveDocument.1">
                  <p:embed/>
                </p:oleObj>
              </mc:Choice>
              <mc:Fallback>
                <p:oleObj name="think-cell Slide" r:id="rId18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1295B-D3D8-49A1-9BD9-7E47EC69130B}" type="datetime1">
              <a:rPr lang="en-ID" smtClean="0"/>
              <a:t>03/05/19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044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2" r:id="rId3"/>
    <p:sldLayoutId id="2147483673" r:id="rId4"/>
    <p:sldLayoutId id="2147483663" r:id="rId5"/>
    <p:sldLayoutId id="2147483674" r:id="rId6"/>
    <p:sldLayoutId id="2147483675" r:id="rId7"/>
    <p:sldLayoutId id="2147483676" r:id="rId8"/>
    <p:sldLayoutId id="2147483665" r:id="rId9"/>
    <p:sldLayoutId id="2147483666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uro-ix/json-schemas" TargetMode="External"/><Relationship Id="rId2" Type="http://schemas.openxmlformats.org/officeDocument/2006/relationships/hyperlink" Target="https://lists.euro-ix.net/mailman/listinfo/ixpdb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pi.ixpdb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-ix.net/en/forixps/large-bgp-communities/" TargetMode="External"/><Relationship Id="rId2" Type="http://schemas.openxmlformats.org/officeDocument/2006/relationships/hyperlink" Target="https://www.euro-ix.net/en/communications/newsletters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ixpdb.euro-ix.net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B5C2-133D-4E3C-99AC-01869FFE4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/>
              <a:t>IXPDB &amp; Euro-IX Tools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A7396-9E3F-47A2-A7B9-A32488A9C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ITNOG5 2019, Bologna</a:t>
            </a:r>
            <a:endParaRPr lang="en-GB" i="0" dirty="0"/>
          </a:p>
          <a:p>
            <a:r>
              <a:rPr lang="en-GB" i="0" dirty="0"/>
              <a:t>Bijal Sanghani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4649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346A1-F91A-9A49-AE75-8A76BC69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4" y="1348352"/>
            <a:ext cx="8144252" cy="482861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https://</a:t>
            </a:r>
            <a:r>
              <a:rPr lang="en-US" err="1"/>
              <a:t>ixpdb.euro-ix.net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/</a:t>
            </a:r>
            <a:r>
              <a:rPr lang="en-US" err="1"/>
              <a:t>ixpdb</a:t>
            </a:r>
            <a:r>
              <a:rPr lang="en-US"/>
              <a:t>/</a:t>
            </a:r>
            <a:r>
              <a:rPr lang="en-US" err="1"/>
              <a:t>asns</a:t>
            </a:r>
            <a:r>
              <a:rPr lang="en-US"/>
              <a:t>/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E3BD3-68F5-054E-8F36-9A1B03D1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ASN Directory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08EA8-2F1F-924C-8360-8892A31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10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CD925-88BA-1E47-99CD-7126CEA61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38" y="1774895"/>
            <a:ext cx="7275443" cy="440206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6BA78E-F593-0B45-88E8-2226098E5C6A}"/>
              </a:ext>
            </a:extLst>
          </p:cNvPr>
          <p:cNvCxnSpPr/>
          <p:nvPr/>
        </p:nvCxnSpPr>
        <p:spPr>
          <a:xfrm flipH="1">
            <a:off x="1643270" y="2663687"/>
            <a:ext cx="318052" cy="490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49407C-2940-8944-97BD-0AED18CEB0BF}"/>
              </a:ext>
            </a:extLst>
          </p:cNvPr>
          <p:cNvCxnSpPr>
            <a:cxnSpLocks/>
          </p:cNvCxnSpPr>
          <p:nvPr/>
        </p:nvCxnSpPr>
        <p:spPr>
          <a:xfrm>
            <a:off x="7076219" y="3286539"/>
            <a:ext cx="0" cy="396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D44DAD-5202-6845-B69A-49C6133125E1}"/>
              </a:ext>
            </a:extLst>
          </p:cNvPr>
          <p:cNvCxnSpPr>
            <a:cxnSpLocks/>
          </p:cNvCxnSpPr>
          <p:nvPr/>
        </p:nvCxnSpPr>
        <p:spPr>
          <a:xfrm>
            <a:off x="7493663" y="2988365"/>
            <a:ext cx="0" cy="396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B1584E-247B-9641-B4E4-14FF0649DF08}"/>
              </a:ext>
            </a:extLst>
          </p:cNvPr>
          <p:cNvCxnSpPr>
            <a:cxnSpLocks/>
          </p:cNvCxnSpPr>
          <p:nvPr/>
        </p:nvCxnSpPr>
        <p:spPr>
          <a:xfrm>
            <a:off x="3902323" y="3286539"/>
            <a:ext cx="0" cy="396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48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IXP Member List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11</a:t>
            </a:fld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C784D-A2E3-6644-A093-896BE94D1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07" y="1256940"/>
            <a:ext cx="5115051" cy="50822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58AF78-635D-F340-8222-CBDCFBA8BC31}"/>
              </a:ext>
            </a:extLst>
          </p:cNvPr>
          <p:cNvCxnSpPr>
            <a:cxnSpLocks/>
          </p:cNvCxnSpPr>
          <p:nvPr/>
        </p:nvCxnSpPr>
        <p:spPr>
          <a:xfrm flipH="1">
            <a:off x="3988903" y="2305879"/>
            <a:ext cx="397566" cy="212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1E0A53-04F0-ED4A-AB62-14170F709798}"/>
              </a:ext>
            </a:extLst>
          </p:cNvPr>
          <p:cNvCxnSpPr/>
          <p:nvPr/>
        </p:nvCxnSpPr>
        <p:spPr>
          <a:xfrm>
            <a:off x="5738191" y="2186609"/>
            <a:ext cx="0" cy="331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6F60B3-2D8C-9C4A-B341-BDDA54DCDB66}"/>
              </a:ext>
            </a:extLst>
          </p:cNvPr>
          <p:cNvCxnSpPr/>
          <p:nvPr/>
        </p:nvCxnSpPr>
        <p:spPr>
          <a:xfrm>
            <a:off x="6122504" y="2080591"/>
            <a:ext cx="0" cy="331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68127C-FF0D-E545-A2C0-ACDE3C246872}"/>
              </a:ext>
            </a:extLst>
          </p:cNvPr>
          <p:cNvCxnSpPr/>
          <p:nvPr/>
        </p:nvCxnSpPr>
        <p:spPr>
          <a:xfrm>
            <a:off x="6626087" y="2027583"/>
            <a:ext cx="0" cy="3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3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IXPs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12</a:t>
            </a:fld>
            <a:endParaRPr lang="en-ID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375D8D6-6E27-B240-864F-CEFF766E6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01" y="1358900"/>
            <a:ext cx="5178598" cy="4818063"/>
          </a:xfr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AF6A65-9343-594C-96CA-285227CE57E7}"/>
              </a:ext>
            </a:extLst>
          </p:cNvPr>
          <p:cNvCxnSpPr/>
          <p:nvPr/>
        </p:nvCxnSpPr>
        <p:spPr>
          <a:xfrm>
            <a:off x="1982701" y="3074504"/>
            <a:ext cx="389438" cy="22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828F70-B865-0E4D-ABB1-BCD8BD052344}"/>
              </a:ext>
            </a:extLst>
          </p:cNvPr>
          <p:cNvCxnSpPr/>
          <p:nvPr/>
        </p:nvCxnSpPr>
        <p:spPr>
          <a:xfrm>
            <a:off x="1982701" y="2739288"/>
            <a:ext cx="389438" cy="22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9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IXPs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13</a:t>
            </a:fld>
            <a:endParaRPr lang="en-ID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89DD88-62C8-F145-B8BF-3ADAF55AB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83" y="1358900"/>
            <a:ext cx="6151834" cy="4818063"/>
          </a:xfrm>
        </p:spPr>
      </p:pic>
    </p:spTree>
    <p:extLst>
      <p:ext uri="{BB962C8B-B14F-4D97-AF65-F5344CB8AC3E}">
        <p14:creationId xmlns:p14="http://schemas.microsoft.com/office/powerpoint/2010/main" val="942741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IXPs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14</a:t>
            </a:fld>
            <a:endParaRPr lang="en-ID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41038F-F2EF-8E49-B40D-E6ABFFF09C0B}"/>
              </a:ext>
            </a:extLst>
          </p:cNvPr>
          <p:cNvCxnSpPr/>
          <p:nvPr/>
        </p:nvCxnSpPr>
        <p:spPr>
          <a:xfrm>
            <a:off x="1568846" y="2001795"/>
            <a:ext cx="345989" cy="234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DBD1BD-422A-3141-B7BB-E022D78C4ABB}"/>
              </a:ext>
            </a:extLst>
          </p:cNvPr>
          <p:cNvCxnSpPr/>
          <p:nvPr/>
        </p:nvCxnSpPr>
        <p:spPr>
          <a:xfrm>
            <a:off x="1593097" y="2236573"/>
            <a:ext cx="345989" cy="234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CC841B-A0FB-DE4F-A6C6-5354D0D48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1" y="1358900"/>
            <a:ext cx="6789838" cy="4818063"/>
          </a:xfrm>
        </p:spPr>
      </p:pic>
    </p:spTree>
    <p:extLst>
      <p:ext uri="{BB962C8B-B14F-4D97-AF65-F5344CB8AC3E}">
        <p14:creationId xmlns:p14="http://schemas.microsoft.com/office/powerpoint/2010/main" val="225448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Compare ASNs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15</a:t>
            </a:fld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1E14E-FA53-734D-91D4-DEAE7D037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4" y="1776184"/>
            <a:ext cx="7709364" cy="421340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606C2E-689B-9B45-A52B-EF73C43A1904}"/>
              </a:ext>
            </a:extLst>
          </p:cNvPr>
          <p:cNvCxnSpPr/>
          <p:nvPr/>
        </p:nvCxnSpPr>
        <p:spPr>
          <a:xfrm flipH="1" flipV="1">
            <a:off x="1235544" y="4629116"/>
            <a:ext cx="636104" cy="11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96279C-04E6-F847-B171-D5993E252B07}"/>
              </a:ext>
            </a:extLst>
          </p:cNvPr>
          <p:cNvCxnSpPr/>
          <p:nvPr/>
        </p:nvCxnSpPr>
        <p:spPr>
          <a:xfrm flipH="1">
            <a:off x="1113182" y="3228886"/>
            <a:ext cx="463827" cy="39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41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582DB6-81C9-FF4C-B65B-70464DFE0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9493"/>
            <a:ext cx="8644126" cy="481747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- Compare ASNs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16</a:t>
            </a:fld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EF0FD2-5711-7243-985B-99304B1B9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4" y="1359493"/>
            <a:ext cx="7804634" cy="40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01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582DB6-81C9-FF4C-B65B-70464DFE0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9493"/>
            <a:ext cx="8644126" cy="481747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- Compare ASNs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17</a:t>
            </a:fld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4EC1E-8E76-E142-9891-CC02ABFF3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1" y="1812873"/>
            <a:ext cx="7660640" cy="36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39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582DB6-81C9-FF4C-B65B-70464DFE0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9493"/>
            <a:ext cx="8644126" cy="481747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- Route Server Directory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18</a:t>
            </a:fld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37B1D-B1E2-DA4D-A438-1597BE2B9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6" y="1675984"/>
            <a:ext cx="8159000" cy="390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582DB6-81C9-FF4C-B65B-70464DFE0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9493"/>
            <a:ext cx="8644126" cy="481747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2AB818-6DB2-E447-B827-6A626BF2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- Switch Directory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E9D3C-A1DE-624A-B021-7C738BFA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19</a:t>
            </a:fld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F6FF6-80FB-2742-9DED-F9A613DE9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4" y="1359493"/>
            <a:ext cx="8104951" cy="39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7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6C0DD2-3DB1-BA44-B226-B80070BBA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73 affiliated members</a:t>
            </a:r>
          </a:p>
          <a:p>
            <a:pPr marL="0" indent="0">
              <a:buNone/>
            </a:pPr>
            <a:endParaRPr lang="en-US" u="sng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54 IXPs in the Euro-IX region, 49 countries, operating over 100 peering LANs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19 IXPs from the rest of the world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Newest Member: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DO-IX - Dortmund Internet Exchange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ANIX – Albanian Internet Exchange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F7A46C-12AF-B64F-B327-A94AC672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- Association of IXPs</a:t>
            </a:r>
          </a:p>
        </p:txBody>
      </p:sp>
    </p:spTree>
    <p:extLst>
      <p:ext uri="{BB962C8B-B14F-4D97-AF65-F5344CB8AC3E}">
        <p14:creationId xmlns:p14="http://schemas.microsoft.com/office/powerpoint/2010/main" val="3034793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B33BFB-32DC-7D46-B68B-CA9621EC2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JSON spec to be published</a:t>
            </a:r>
          </a:p>
          <a:p>
            <a:pPr lvl="1"/>
            <a:r>
              <a:rPr lang="en-US" dirty="0"/>
              <a:t>Further Route Server &amp; Switch data</a:t>
            </a:r>
          </a:p>
          <a:p>
            <a:r>
              <a:rPr lang="en-US" dirty="0"/>
              <a:t>Authentication – IXPs can choose what data they want public and private (IXPs/Members only)</a:t>
            </a:r>
          </a:p>
          <a:p>
            <a:r>
              <a:rPr lang="en-US" dirty="0"/>
              <a:t>API work with Route Servers – prefix / ASNs</a:t>
            </a:r>
          </a:p>
          <a:p>
            <a:r>
              <a:rPr lang="en-US" dirty="0"/>
              <a:t>Analysis tools, mappings, searches by city / country</a:t>
            </a:r>
          </a:p>
          <a:p>
            <a:r>
              <a:rPr lang="en-US" dirty="0"/>
              <a:t>Work with IXPs to implement a solution – how to guides / tutorials / IXP Manager / Asteroid / Support from other IXPs</a:t>
            </a:r>
          </a:p>
          <a:p>
            <a:r>
              <a:rPr lang="en-US" dirty="0"/>
              <a:t>You too can help, speak to your IXPs</a:t>
            </a:r>
          </a:p>
          <a:p>
            <a:r>
              <a:rPr lang="en-US" dirty="0"/>
              <a:t>95 exports today!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7F4D11-ED6A-264A-811B-E4DF0500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3DD58-01A2-894A-85B4-DE759930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5533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0AC7F-2D29-C545-9913-B4A500BF7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Mailing list for users - </a:t>
            </a:r>
            <a:r>
              <a:rPr lang="en-GB" u="sng" dirty="0">
                <a:hlinkClick r:id="rId2"/>
              </a:rPr>
              <a:t>https://lists.euro-ix.net/mailman/listinfo/ixpdb</a:t>
            </a:r>
            <a:endParaRPr lang="en-US" dirty="0"/>
          </a:p>
          <a:p>
            <a:r>
              <a:rPr lang="en-US" dirty="0"/>
              <a:t>JSON Member List Schema – </a:t>
            </a:r>
            <a:r>
              <a:rPr lang="en-US" dirty="0">
                <a:hlinkClick r:id="rId3"/>
              </a:rPr>
              <a:t>https://github.com/euro-ix/json-schemas</a:t>
            </a:r>
            <a:endParaRPr lang="en-US" dirty="0"/>
          </a:p>
          <a:p>
            <a:r>
              <a:rPr lang="en-US" dirty="0"/>
              <a:t>API – </a:t>
            </a:r>
            <a:r>
              <a:rPr lang="en-GB" u="sng" dirty="0">
                <a:hlinkClick r:id="rId4"/>
              </a:rPr>
              <a:t>https://api.ixpdb.net</a:t>
            </a:r>
            <a:endParaRPr lang="en-GB" u="sng" dirty="0"/>
          </a:p>
          <a:p>
            <a:r>
              <a:rPr lang="en-US" dirty="0"/>
              <a:t>IXPDB admin team - </a:t>
            </a:r>
            <a:r>
              <a:rPr lang="en-US" dirty="0" err="1"/>
              <a:t>ixpdb-admin@euro-ix.net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If you think this is good work like we do, support us!</a:t>
            </a:r>
          </a:p>
          <a:p>
            <a:pPr marL="0" indent="0" algn="ctr">
              <a:buNone/>
            </a:pPr>
            <a:r>
              <a:rPr lang="en-US" dirty="0" err="1"/>
              <a:t>secretariat@euro-ix.net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040BEE-4184-0F4A-8019-95F46B1D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Information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3DE5B-5A1C-7D44-90C4-6CBAA9D0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5316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D331-7001-6246-8653-A7AB7BBB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Sponsors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9B6A2-E442-DC46-998A-E1371818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22</a:t>
            </a:fld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33973-C1EC-EB41-A949-0053CCD89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45" y="1888618"/>
            <a:ext cx="4099297" cy="1508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3302E-ABB2-1E46-8460-E6A266DED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2" y="3127116"/>
            <a:ext cx="3815875" cy="1271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424F7-8C2B-2646-8DD7-BC4306E7A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8" y="4972466"/>
            <a:ext cx="4465471" cy="140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9F362-5B29-5945-BC88-7EE916505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0" y="1623434"/>
            <a:ext cx="3933918" cy="79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3EC36D-106A-114C-BF98-B970029C0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87" y="4372023"/>
            <a:ext cx="4099297" cy="9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47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2E6D-B1BB-464F-A022-A8B12803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5041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998854-A78A-6F4B-9D07-601D607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Patrons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CF0F6-CCA3-2248-A49D-2A82443C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3</a:t>
            </a:fld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80396-B837-2542-A7F5-3832E7398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93" y="3496234"/>
            <a:ext cx="2117587" cy="118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86372-A639-2C44-A003-C03DF7D27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64" y="1554739"/>
            <a:ext cx="2660634" cy="8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C42BA-95D1-9441-8B2A-4147AFB93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6" y="1201332"/>
            <a:ext cx="1270000" cy="127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70692-5171-9C45-9A2F-1CCBCBBE5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4" y="4897652"/>
            <a:ext cx="2230626" cy="1078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C08E9-0DC5-3442-A137-E4E293290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54" y="4821468"/>
            <a:ext cx="2878892" cy="694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E2792-2F0C-364A-894B-5DF63DF34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6" y="3644517"/>
            <a:ext cx="2855755" cy="507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7B1F87-399D-1C41-9289-094D097402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52" y="3368210"/>
            <a:ext cx="3031986" cy="1010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233F64-9BBD-824C-9EA7-5E81393CB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93" y="1028308"/>
            <a:ext cx="3822573" cy="1616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637884-96A1-8E4F-BC89-21331B1AD7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09" y="2557115"/>
            <a:ext cx="3619739" cy="716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9708C8-70D6-254F-973B-ADF4036A57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29" y="5351808"/>
            <a:ext cx="2734902" cy="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9D6754-C2C8-E840-82DE-701F612B5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2 Fora a year</a:t>
            </a:r>
          </a:p>
          <a:p>
            <a:pPr lvl="1"/>
            <a:r>
              <a:rPr lang="en-US"/>
              <a:t>33</a:t>
            </a:r>
            <a:r>
              <a:rPr lang="en-US" baseline="30000"/>
              <a:t>rd</a:t>
            </a:r>
            <a:r>
              <a:rPr lang="en-US"/>
              <a:t> in Venice hosted by NAMEX, TOP-IX and VSIX (November 2018)</a:t>
            </a:r>
          </a:p>
          <a:p>
            <a:pPr lvl="1"/>
            <a:r>
              <a:rPr lang="en-US"/>
              <a:t>34</a:t>
            </a:r>
            <a:r>
              <a:rPr lang="en-US" baseline="30000"/>
              <a:t>th</a:t>
            </a:r>
            <a:r>
              <a:rPr lang="en-US"/>
              <a:t> in Toulouse hosted by TOUIX and France-IX</a:t>
            </a:r>
          </a:p>
          <a:p>
            <a:r>
              <a:rPr lang="en-US"/>
              <a:t>Website &amp; Database</a:t>
            </a:r>
          </a:p>
          <a:p>
            <a:r>
              <a:rPr lang="en-US"/>
              <a:t>Fellowship &amp; Mentor-IX Programs</a:t>
            </a:r>
          </a:p>
          <a:p>
            <a:r>
              <a:rPr lang="en-US"/>
              <a:t>Reports – Benchmarking, traffic, hardware, route servers.</a:t>
            </a:r>
          </a:p>
          <a:p>
            <a:r>
              <a:rPr lang="en-US"/>
              <a:t>Newsletters - </a:t>
            </a:r>
            <a:r>
              <a:rPr lang="en-US">
                <a:hlinkClick r:id="rId2"/>
              </a:rPr>
              <a:t>https://www.euro-ix.net/en/communications/newsletters/</a:t>
            </a:r>
            <a:endParaRPr lang="en-US"/>
          </a:p>
          <a:p>
            <a:r>
              <a:rPr lang="en-US"/>
              <a:t>Route Server Large BGP communities list: </a:t>
            </a:r>
            <a:r>
              <a:rPr lang="en-US">
                <a:hlinkClick r:id="rId3"/>
              </a:rPr>
              <a:t>https://www.euro-ix.net/en/forixps/large-bgp-communities/</a:t>
            </a:r>
            <a:endParaRPr lang="en-US"/>
          </a:p>
          <a:p>
            <a:r>
              <a:rPr lang="en-US"/>
              <a:t>Social media</a:t>
            </a:r>
          </a:p>
          <a:p>
            <a:pPr lvl="1"/>
            <a:r>
              <a:rPr lang="en-US"/>
              <a:t>Twitter @euroix</a:t>
            </a:r>
          </a:p>
          <a:p>
            <a:pPr lvl="1"/>
            <a:r>
              <a:rPr lang="en-US"/>
              <a:t>Facebook </a:t>
            </a:r>
            <a:r>
              <a:rPr lang="en-US" err="1"/>
              <a:t>fb.me</a:t>
            </a:r>
            <a:r>
              <a:rPr lang="en-US"/>
              <a:t>/</a:t>
            </a:r>
            <a:r>
              <a:rPr lang="en-US" err="1"/>
              <a:t>maineuroix</a:t>
            </a:r>
            <a:endParaRPr lang="en-US"/>
          </a:p>
          <a:p>
            <a:pPr lvl="1"/>
            <a:r>
              <a:rPr lang="en-US" err="1"/>
              <a:t>Youtube</a:t>
            </a:r>
            <a:r>
              <a:rPr lang="en-US"/>
              <a:t> </a:t>
            </a:r>
            <a:r>
              <a:rPr lang="en-GB" err="1">
                <a:latin typeface="Lato" panose="020F0502020204030203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youtube.com</a:t>
            </a:r>
            <a:r>
              <a:rPr lang="en-GB">
                <a:latin typeface="Lato" panose="020F0502020204030203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/channel/</a:t>
            </a:r>
            <a:r>
              <a:rPr lang="en-GB" err="1">
                <a:latin typeface="Lato" panose="020F0502020204030203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UCFyucVRAAMzxyJIsxnGwsjw</a:t>
            </a:r>
            <a:r>
              <a:rPr lang="en-GB">
                <a:latin typeface="Lato" panose="020F0502020204030203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67562A-AC14-4442-87D7-07E2BDA0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F4D9F-C883-1548-9246-2F7601F9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18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4BE8-526C-0145-9DD3-48AE8533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IX-F, IXPDB &amp; Tools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47419-45BA-494A-BC64-514DFD561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03312-804B-C146-9819-EEAA2B6CE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334" y="590000"/>
            <a:ext cx="6420316" cy="36443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Intro - IX-F Internet eXchange Federation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454D7-99AD-974A-A0A3-EA7EBF8D8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AFIX</a:t>
            </a:r>
          </a:p>
          <a:p>
            <a:r>
              <a:rPr lang="en-US" dirty="0"/>
              <a:t>Kyle Spencer – UIXP</a:t>
            </a:r>
          </a:p>
          <a:p>
            <a:r>
              <a:rPr lang="en-US" dirty="0" err="1"/>
              <a:t>Nishal</a:t>
            </a:r>
            <a:r>
              <a:rPr lang="en-US" dirty="0"/>
              <a:t> </a:t>
            </a:r>
            <a:r>
              <a:rPr lang="en-US" dirty="0" err="1"/>
              <a:t>Goburdhan</a:t>
            </a:r>
            <a:r>
              <a:rPr lang="en-US" dirty="0"/>
              <a:t> – JINX</a:t>
            </a:r>
          </a:p>
          <a:p>
            <a:r>
              <a:rPr lang="en-US" b="1" dirty="0"/>
              <a:t>APIX</a:t>
            </a:r>
          </a:p>
          <a:p>
            <a:r>
              <a:rPr lang="en-US" dirty="0" err="1"/>
              <a:t>Katsuyasu</a:t>
            </a:r>
            <a:r>
              <a:rPr lang="en-US" dirty="0"/>
              <a:t> Toyama – JPNAP</a:t>
            </a:r>
          </a:p>
          <a:p>
            <a:r>
              <a:rPr lang="en-US" dirty="0"/>
              <a:t>Tom </a:t>
            </a:r>
            <a:r>
              <a:rPr lang="en-US" dirty="0" err="1"/>
              <a:t>Paseka</a:t>
            </a:r>
            <a:r>
              <a:rPr lang="en-US" dirty="0"/>
              <a:t> – NZIX</a:t>
            </a:r>
          </a:p>
          <a:p>
            <a:r>
              <a:rPr lang="en-US" b="1" dirty="0"/>
              <a:t>Euro-IX</a:t>
            </a:r>
          </a:p>
          <a:p>
            <a:r>
              <a:rPr lang="en-US" dirty="0"/>
              <a:t>Andy Davidson – Asteroid  </a:t>
            </a:r>
          </a:p>
          <a:p>
            <a:r>
              <a:rPr lang="en-US" dirty="0"/>
              <a:t>Ondrej Fillip – NIX.CZ</a:t>
            </a:r>
          </a:p>
          <a:p>
            <a:r>
              <a:rPr lang="en-US" b="1" dirty="0"/>
              <a:t>LAC-IX</a:t>
            </a:r>
          </a:p>
          <a:p>
            <a:r>
              <a:rPr lang="en-US" dirty="0"/>
              <a:t>Milton </a:t>
            </a:r>
            <a:r>
              <a:rPr lang="en-US" dirty="0" err="1"/>
              <a:t>Kashiwakura</a:t>
            </a:r>
            <a:r>
              <a:rPr lang="en-US" dirty="0"/>
              <a:t> – </a:t>
            </a:r>
            <a:r>
              <a:rPr lang="en-US" dirty="0" err="1"/>
              <a:t>IX.br</a:t>
            </a:r>
            <a:endParaRPr lang="en-US" dirty="0"/>
          </a:p>
          <a:p>
            <a:r>
              <a:rPr lang="en-US" dirty="0"/>
              <a:t>Ariel </a:t>
            </a:r>
            <a:r>
              <a:rPr lang="en-US" dirty="0" err="1"/>
              <a:t>Graizer</a:t>
            </a:r>
            <a:r>
              <a:rPr lang="en-US" dirty="0"/>
              <a:t> – NAP CABASE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0D3C3-45C1-BB47-882C-0236F0CF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6</a:t>
            </a:fld>
            <a:endParaRPr lang="en-ID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CB90AE1-6809-5347-8F80-2E1B026AC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84" y="1790155"/>
            <a:ext cx="6115509" cy="360974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272BC8-8CDF-0846-87A3-C381DCEC8269}"/>
              </a:ext>
            </a:extLst>
          </p:cNvPr>
          <p:cNvSpPr/>
          <p:nvPr/>
        </p:nvSpPr>
        <p:spPr>
          <a:xfrm>
            <a:off x="4187687" y="2133600"/>
            <a:ext cx="715617" cy="265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99B379-1B8E-694D-827A-162F6D743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 new, the original code was written around 15 years ago…</a:t>
            </a:r>
          </a:p>
          <a:p>
            <a:r>
              <a:rPr lang="en-US" dirty="0"/>
              <a:t>Membership feedback from consultations and Survey clearly showed IXPs wanted a place to publish an accurate and complete data set.</a:t>
            </a:r>
          </a:p>
          <a:p>
            <a:r>
              <a:rPr lang="en-US" dirty="0"/>
              <a:t>As members of IX-F it didn’t make sense for all of us to create individual regional databases or directories</a:t>
            </a:r>
          </a:p>
          <a:p>
            <a:r>
              <a:rPr lang="en-US" dirty="0"/>
              <a:t>In 2016 we considered the limitations of the underlying database and structure. </a:t>
            </a:r>
          </a:p>
          <a:p>
            <a:r>
              <a:rPr lang="en-US" dirty="0"/>
              <a:t>We wanted to move forward with automation and work started on the IXP Member List JSON Schema, which is now also used in PeeringDB</a:t>
            </a:r>
          </a:p>
          <a:p>
            <a:r>
              <a:rPr lang="en-US" dirty="0"/>
              <a:t>In 2017 we contracted the website and IXP Database work to CZ.NIC.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0E2E12-A4E9-6B46-BCB8-0FB0D82C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- Some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6C48C-6ED9-D148-9DFC-AA26CF0B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451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346A1-F91A-9A49-AE75-8A76BC690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You can access the IXPDB via </a:t>
            </a:r>
            <a:r>
              <a:rPr lang="en-US">
                <a:hlinkClick r:id="rId2"/>
              </a:rPr>
              <a:t>https://ixpdb.euro-ix.net/</a:t>
            </a: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E3BD3-68F5-054E-8F36-9A1B03D1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we’ve been working on..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08EA8-2F1F-924C-8360-8892A31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8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BD65A-7CD1-924F-A9D8-D0586D2BD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6407"/>
            <a:ext cx="9144000" cy="16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9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346A1-F91A-9A49-AE75-8A76BC690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4" y="1348352"/>
            <a:ext cx="8144252" cy="482861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E3BD3-68F5-054E-8F36-9A1B03D1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been working on – IXP Directory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08EA8-2F1F-924C-8360-8892A315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9</a:t>
            </a:fld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A86DF-3E76-8F40-9212-335DEA218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4" y="1348352"/>
            <a:ext cx="7880923" cy="457168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CC3273-0552-9D41-97A9-41E0F88B682F}"/>
              </a:ext>
            </a:extLst>
          </p:cNvPr>
          <p:cNvCxnSpPr/>
          <p:nvPr/>
        </p:nvCxnSpPr>
        <p:spPr>
          <a:xfrm>
            <a:off x="1634387" y="3210560"/>
            <a:ext cx="0" cy="423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32EE7B-457B-7747-B528-B399096E701E}"/>
              </a:ext>
            </a:extLst>
          </p:cNvPr>
          <p:cNvCxnSpPr/>
          <p:nvPr/>
        </p:nvCxnSpPr>
        <p:spPr>
          <a:xfrm>
            <a:off x="1354300" y="2559771"/>
            <a:ext cx="0" cy="423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A86E0B-9437-3A48-A894-2A8BC9AA8C91}"/>
              </a:ext>
            </a:extLst>
          </p:cNvPr>
          <p:cNvCxnSpPr/>
          <p:nvPr/>
        </p:nvCxnSpPr>
        <p:spPr>
          <a:xfrm>
            <a:off x="2281057" y="2514017"/>
            <a:ext cx="0" cy="423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595809-6FFD-B344-BB07-8B95364D3BC5}"/>
              </a:ext>
            </a:extLst>
          </p:cNvPr>
          <p:cNvCxnSpPr>
            <a:cxnSpLocks/>
          </p:cNvCxnSpPr>
          <p:nvPr/>
        </p:nvCxnSpPr>
        <p:spPr>
          <a:xfrm flipH="1">
            <a:off x="3665014" y="2559771"/>
            <a:ext cx="301505" cy="344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E61C71-99D7-5341-8D9A-E0C9813042AB}"/>
              </a:ext>
            </a:extLst>
          </p:cNvPr>
          <p:cNvCxnSpPr/>
          <p:nvPr/>
        </p:nvCxnSpPr>
        <p:spPr>
          <a:xfrm>
            <a:off x="7050765" y="3210560"/>
            <a:ext cx="0" cy="423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A640EF-0D8B-FF4A-B0AA-DE0B099D2607}"/>
              </a:ext>
            </a:extLst>
          </p:cNvPr>
          <p:cNvCxnSpPr/>
          <p:nvPr/>
        </p:nvCxnSpPr>
        <p:spPr>
          <a:xfrm>
            <a:off x="7388517" y="3210559"/>
            <a:ext cx="0" cy="423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8FAF1D-1CB5-C04F-B2F2-E81C70C0DD14}"/>
              </a:ext>
            </a:extLst>
          </p:cNvPr>
          <p:cNvCxnSpPr/>
          <p:nvPr/>
        </p:nvCxnSpPr>
        <p:spPr>
          <a:xfrm>
            <a:off x="7759219" y="3189519"/>
            <a:ext cx="0" cy="423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5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5698</TotalTime>
  <Words>622</Words>
  <Application>Microsoft Macintosh PowerPoint</Application>
  <PresentationFormat>On-screen Show (4:3)</PresentationFormat>
  <Paragraphs>100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Lato</vt:lpstr>
      <vt:lpstr>Lato Black</vt:lpstr>
      <vt:lpstr>Lato Light</vt:lpstr>
      <vt:lpstr>Lato Medium</vt:lpstr>
      <vt:lpstr>Wingdings</vt:lpstr>
      <vt:lpstr>Office Theme</vt:lpstr>
      <vt:lpstr>think-cell Slide</vt:lpstr>
      <vt:lpstr>IXPDB &amp; Euro-IX Tools</vt:lpstr>
      <vt:lpstr>Euro-IX - Association of IXPs</vt:lpstr>
      <vt:lpstr>Euro-IX Patrons </vt:lpstr>
      <vt:lpstr>Euro-IX Activities</vt:lpstr>
      <vt:lpstr>IX-F, IXPDB &amp; Tools </vt:lpstr>
      <vt:lpstr>  Intro - IX-F Internet eXchange Federation</vt:lpstr>
      <vt:lpstr>IXPDB - Some History</vt:lpstr>
      <vt:lpstr>What we’ve been working on..</vt:lpstr>
      <vt:lpstr>What we’ve been working on – IXP Directory</vt:lpstr>
      <vt:lpstr>What we’ve been working on – ASN Directory</vt:lpstr>
      <vt:lpstr>What we’ve been working on – IXP Member List</vt:lpstr>
      <vt:lpstr>What we’ve been working on – Compare IXPs</vt:lpstr>
      <vt:lpstr>What we’ve been working on – Compare IXPs</vt:lpstr>
      <vt:lpstr>What we’ve been working on – Compare IXPs</vt:lpstr>
      <vt:lpstr>What we’ve been working on – Compare ASNs</vt:lpstr>
      <vt:lpstr>What we’ve been working on - Compare ASNs</vt:lpstr>
      <vt:lpstr>What we’ve been working on - Compare ASNs</vt:lpstr>
      <vt:lpstr>What we’ve been working on - Route Server Directory</vt:lpstr>
      <vt:lpstr>What we’ve been working on - Switch Directory</vt:lpstr>
      <vt:lpstr>What’s next</vt:lpstr>
      <vt:lpstr>Other Information </vt:lpstr>
      <vt:lpstr>IXPDB Sponsors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Bijal Sanghani</cp:lastModifiedBy>
  <cp:revision>103</cp:revision>
  <dcterms:created xsi:type="dcterms:W3CDTF">2018-01-11T19:04:12Z</dcterms:created>
  <dcterms:modified xsi:type="dcterms:W3CDTF">2019-05-03T06:10:36Z</dcterms:modified>
</cp:coreProperties>
</file>