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</p:sldMasterIdLst>
  <p:notesMasterIdLst>
    <p:notesMasterId r:id="rId39"/>
  </p:notesMasterIdLst>
  <p:handoutMasterIdLst>
    <p:handoutMasterId r:id="rId40"/>
  </p:handoutMasterIdLst>
  <p:sldIdLst>
    <p:sldId id="378" r:id="rId5"/>
    <p:sldId id="402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403" r:id="rId14"/>
    <p:sldId id="404" r:id="rId15"/>
    <p:sldId id="386" r:id="rId16"/>
    <p:sldId id="387" r:id="rId17"/>
    <p:sldId id="388" r:id="rId18"/>
    <p:sldId id="389" r:id="rId19"/>
    <p:sldId id="390" r:id="rId20"/>
    <p:sldId id="391" r:id="rId21"/>
    <p:sldId id="397" r:id="rId22"/>
    <p:sldId id="392" r:id="rId23"/>
    <p:sldId id="393" r:id="rId24"/>
    <p:sldId id="394" r:id="rId25"/>
    <p:sldId id="395" r:id="rId26"/>
    <p:sldId id="396" r:id="rId27"/>
    <p:sldId id="398" r:id="rId28"/>
    <p:sldId id="399" r:id="rId29"/>
    <p:sldId id="400" r:id="rId30"/>
    <p:sldId id="401" r:id="rId31"/>
    <p:sldId id="405" r:id="rId32"/>
    <p:sldId id="406" r:id="rId33"/>
    <p:sldId id="407" r:id="rId34"/>
    <p:sldId id="408" r:id="rId35"/>
    <p:sldId id="409" r:id="rId36"/>
    <p:sldId id="410" r:id="rId37"/>
    <p:sldId id="411" r:id="rId38"/>
  </p:sldIdLst>
  <p:sldSz cx="12188825" cy="6858000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286"/>
    <a:srgbClr val="8485B2"/>
    <a:srgbClr val="FFC601"/>
    <a:srgbClr val="FDEDBF"/>
    <a:srgbClr val="B8C2C8"/>
    <a:srgbClr val="FFFFFF"/>
    <a:srgbClr val="292929"/>
    <a:srgbClr val="333333"/>
    <a:srgbClr val="000000"/>
    <a:srgbClr val="F8F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1" autoAdjust="0"/>
    <p:restoredTop sz="89638" autoAdjust="0"/>
  </p:normalViewPr>
  <p:slideViewPr>
    <p:cSldViewPr>
      <p:cViewPr varScale="1">
        <p:scale>
          <a:sx n="62" d="100"/>
          <a:sy n="62" d="100"/>
        </p:scale>
        <p:origin x="204" y="36"/>
      </p:cViewPr>
      <p:guideLst/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680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198-D814-4F07-A84F-942E63C84983}" type="datetimeFigureOut">
              <a:rPr lang="en-US" smtClean="0">
                <a:latin typeface="Segoe UI" pitchFamily="34" charset="0"/>
              </a:rPr>
              <a:pPr/>
              <a:t>5/6/2019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48399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0CB99-47E3-46F4-AAEB-3919FBEFC014}" type="slidenum">
              <a:rPr lang="en-US" smtClean="0">
                <a:latin typeface="Segoe UI" pitchFamily="34" charset="0"/>
              </a:rPr>
              <a:pPr/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1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7C3FBCD4-166E-446F-AF18-7D4A0CF9AEF6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8B263312-38AA-4E1E-B2B5-0F8F122B2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7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lnSpc>
        <a:spcPct val="90000"/>
      </a:lnSpc>
      <a:spcAft>
        <a:spcPts val="333"/>
      </a:spcAft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212981" indent="-105829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328070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482846" indent="-146838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615132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0"/>
            <a:ext cx="12188825" cy="6858000"/>
          </a:xfrm>
          <a:prstGeom prst="rect">
            <a:avLst/>
          </a:prstGeom>
          <a:solidFill>
            <a:srgbClr val="B8C2C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60912" y="152400"/>
            <a:ext cx="11877100" cy="609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Rectangle 12"/>
          <p:cNvSpPr/>
          <p:nvPr userDrawn="1"/>
        </p:nvSpPr>
        <p:spPr bwMode="ltGray">
          <a:xfrm>
            <a:off x="160912" y="3739217"/>
            <a:ext cx="11877100" cy="19540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160912" y="152399"/>
            <a:ext cx="11877100" cy="3586818"/>
          </a:xfrm>
          <a:prstGeom prst="rect">
            <a:avLst/>
          </a:prstGeom>
          <a:gradFill>
            <a:gsLst>
              <a:gs pos="0">
                <a:srgbClr val="FDEDBF"/>
              </a:gs>
              <a:gs pos="100000">
                <a:srgbClr val="FFC601"/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59997" y="4395968"/>
            <a:ext cx="5567816" cy="387798"/>
          </a:xfr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59997" y="1458301"/>
            <a:ext cx="10286999" cy="664797"/>
          </a:xfrm>
        </p:spPr>
        <p:txBody>
          <a:bodyPr vert="horz" wrap="square" lIns="0" tIns="0" rIns="0" bIns="0" rtlCol="0" anchor="b" anchorCtr="0">
            <a:sp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>
              <a:defRPr kumimoji="0" lang="en-US" sz="4800" i="0" u="none" strike="noStrike" normalizeH="0" dirty="0">
                <a:ln w="11430"/>
                <a:solidFill>
                  <a:schemeClr val="accent1"/>
                </a:solidFill>
                <a:uLnTx/>
                <a:uFillTx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0"/>
          </p:nvPr>
        </p:nvSpPr>
        <p:spPr>
          <a:xfrm>
            <a:off x="1059997" y="2148498"/>
            <a:ext cx="10286999" cy="443198"/>
          </a:xfrm>
        </p:spPr>
        <p:txBody>
          <a:bodyPr/>
          <a:lstStyle>
            <a:lvl1pPr marL="0" indent="0">
              <a:buNone/>
              <a:defRPr/>
            </a:lvl1pPr>
            <a:lvl2pPr marL="460375" indent="0">
              <a:buNone/>
              <a:defRPr/>
            </a:lvl2pPr>
            <a:lvl3pPr marL="855663" indent="0">
              <a:buNone/>
              <a:defRPr/>
            </a:lvl3pPr>
            <a:lvl4pPr marL="1258888" indent="0">
              <a:buNone/>
              <a:defRPr/>
            </a:lvl4pPr>
            <a:lvl5pPr marL="16049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198" y="4470400"/>
            <a:ext cx="4623406" cy="11303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ltGray">
          <a:xfrm>
            <a:off x="0" y="0"/>
            <a:ext cx="12188825" cy="6858000"/>
          </a:xfrm>
          <a:prstGeom prst="rect">
            <a:avLst/>
          </a:prstGeom>
          <a:solidFill>
            <a:srgbClr val="B8C2C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160912" y="152400"/>
            <a:ext cx="11877100" cy="65532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ayou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2041" y="0"/>
            <a:ext cx="12188825" cy="6858000"/>
          </a:xfrm>
          <a:prstGeom prst="rect">
            <a:avLst/>
          </a:prstGeom>
          <a:solidFill>
            <a:srgbClr val="B8C2C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/>
          <p:cNvSpPr/>
          <p:nvPr userDrawn="1"/>
        </p:nvSpPr>
        <p:spPr bwMode="white">
          <a:xfrm>
            <a:off x="162953" y="152400"/>
            <a:ext cx="11877100" cy="609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Rectangle 12"/>
          <p:cNvSpPr/>
          <p:nvPr userDrawn="1"/>
        </p:nvSpPr>
        <p:spPr bwMode="ltGray">
          <a:xfrm>
            <a:off x="160912" y="3739217"/>
            <a:ext cx="11877100" cy="19540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160912" y="152399"/>
            <a:ext cx="11877100" cy="3586818"/>
          </a:xfrm>
          <a:prstGeom prst="rect">
            <a:avLst/>
          </a:prstGeom>
          <a:gradFill>
            <a:gsLst>
              <a:gs pos="0">
                <a:srgbClr val="8485B2"/>
              </a:gs>
              <a:gs pos="100000">
                <a:srgbClr val="274286"/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 bwMode="auto">
          <a:xfrm>
            <a:off x="1070882" y="1460500"/>
            <a:ext cx="10286999" cy="664797"/>
          </a:xfrm>
        </p:spPr>
        <p:txBody>
          <a:bodyPr vert="horz" wrap="square" lIns="0" tIns="0" rIns="0" bIns="0" rtlCol="0" anchor="b" anchorCtr="0">
            <a:sp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>
              <a:defRPr kumimoji="0" lang="en-US" sz="4800" i="0" u="none" strike="noStrike" normalizeH="0" dirty="0">
                <a:ln w="11430"/>
                <a:solidFill>
                  <a:schemeClr val="bg1"/>
                </a:solidFill>
                <a:uLnTx/>
                <a:uFillTx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1070882" y="2150697"/>
            <a:ext cx="10286999" cy="4431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60375" indent="0">
              <a:buNone/>
              <a:defRPr/>
            </a:lvl2pPr>
            <a:lvl3pPr marL="855663" indent="0">
              <a:buNone/>
              <a:defRPr/>
            </a:lvl3pPr>
            <a:lvl4pPr marL="1258888" indent="0">
              <a:buNone/>
              <a:defRPr/>
            </a:lvl4pPr>
            <a:lvl5pPr marL="16049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198" y="4470400"/>
            <a:ext cx="4623406" cy="11303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1752"/>
            <a:ext cx="11277599" cy="609398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1973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 bwMode="invGray">
          <a:xfrm>
            <a:off x="457200" y="6400800"/>
            <a:ext cx="440476" cy="27699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12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2ADAA-ABC8-4CC2-84D6-F52FAA46FABC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5611" y="1119331"/>
            <a:ext cx="11277601" cy="45719"/>
            <a:chOff x="518608" y="4457700"/>
            <a:chExt cx="11151608" cy="47136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518608" y="4457700"/>
              <a:ext cx="11151608" cy="47136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518608" y="4457700"/>
              <a:ext cx="3749040" cy="47136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1752"/>
            <a:ext cx="11277599" cy="609398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613" y="1828800"/>
            <a:ext cx="11277599" cy="1973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5611" y="1544939"/>
            <a:ext cx="11277601" cy="45719"/>
            <a:chOff x="518608" y="4457700"/>
            <a:chExt cx="11151608" cy="47136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518608" y="4457700"/>
              <a:ext cx="11151608" cy="47136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518608" y="4457700"/>
              <a:ext cx="3749040" cy="47136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613" y="952500"/>
            <a:ext cx="11277599" cy="443198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b="0" cap="none" spc="0" dirty="0" smtClean="0">
                <a:ln w="3175">
                  <a:noFill/>
                </a:ln>
                <a:solidFill>
                  <a:schemeClr val="bg2"/>
                </a:solidFill>
                <a:effectLst/>
                <a:latin typeface="+mj-lt"/>
                <a:cs typeface="Arial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457200" y="6400800"/>
            <a:ext cx="440476" cy="27699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12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2ADAA-ABC8-4CC2-84D6-F52FAA46FAB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694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1752"/>
            <a:ext cx="11277599" cy="609398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613" y="1828800"/>
            <a:ext cx="11277599" cy="1973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5611" y="1544939"/>
            <a:ext cx="11277601" cy="45719"/>
            <a:chOff x="518608" y="4457700"/>
            <a:chExt cx="11151608" cy="47136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518608" y="4457700"/>
              <a:ext cx="11151608" cy="47136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518608" y="4457700"/>
              <a:ext cx="3749040" cy="47136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457200" y="6400800"/>
            <a:ext cx="440476" cy="27699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12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2ADAA-ABC8-4CC2-84D6-F52FAA46FAB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379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1752"/>
            <a:ext cx="11277599" cy="609398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613" y="2425700"/>
            <a:ext cx="11277599" cy="1973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5611" y="2141839"/>
            <a:ext cx="11277601" cy="45719"/>
            <a:chOff x="518608" y="4457700"/>
            <a:chExt cx="11151608" cy="47136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518608" y="4457700"/>
              <a:ext cx="11151608" cy="47136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518608" y="4457700"/>
              <a:ext cx="3749040" cy="47136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613" y="1549400"/>
            <a:ext cx="11277599" cy="443198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b="0" cap="none" spc="0" dirty="0" smtClean="0">
                <a:ln w="3175">
                  <a:noFill/>
                </a:ln>
                <a:solidFill>
                  <a:schemeClr val="bg2"/>
                </a:solidFill>
                <a:effectLst/>
                <a:latin typeface="+mj-lt"/>
                <a:cs typeface="Arial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457200" y="6400800"/>
            <a:ext cx="440476" cy="27699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12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2ADAA-ABC8-4CC2-84D6-F52FAA46FAB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019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1752"/>
            <a:ext cx="11277599" cy="6093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 txBox="1">
            <a:spLocks/>
          </p:cNvSpPr>
          <p:nvPr userDrawn="1"/>
        </p:nvSpPr>
        <p:spPr bwMode="auto">
          <a:xfrm>
            <a:off x="457200" y="6400800"/>
            <a:ext cx="440476" cy="27699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12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2ADAA-ABC8-4CC2-84D6-F52FAA46FABC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55611" y="1119331"/>
            <a:ext cx="11277601" cy="45719"/>
            <a:chOff x="518608" y="4457700"/>
            <a:chExt cx="11151608" cy="47136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518608" y="4457700"/>
              <a:ext cx="11151608" cy="47136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518608" y="4457700"/>
              <a:ext cx="3749040" cy="47136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ltGray">
          <a:xfrm>
            <a:off x="0" y="0"/>
            <a:ext cx="12188825" cy="6858000"/>
          </a:xfrm>
          <a:prstGeom prst="rect">
            <a:avLst/>
          </a:prstGeom>
          <a:solidFill>
            <a:srgbClr val="B8C2C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160912" y="152400"/>
            <a:ext cx="11877100" cy="609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Rectangle 19"/>
          <p:cNvSpPr/>
          <p:nvPr userDrawn="1"/>
        </p:nvSpPr>
        <p:spPr bwMode="ltGray">
          <a:xfrm>
            <a:off x="160912" y="3192946"/>
            <a:ext cx="11877100" cy="19540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 bwMode="ltGray">
          <a:xfrm>
            <a:off x="160912" y="152399"/>
            <a:ext cx="11877100" cy="3040547"/>
          </a:xfrm>
          <a:prstGeom prst="rect">
            <a:avLst/>
          </a:prstGeom>
          <a:gradFill>
            <a:gsLst>
              <a:gs pos="0">
                <a:srgbClr val="8485B2"/>
              </a:gs>
              <a:gs pos="100000">
                <a:srgbClr val="274286"/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Rectangle 22"/>
          <p:cNvSpPr/>
          <p:nvPr userDrawn="1"/>
        </p:nvSpPr>
        <p:spPr bwMode="white">
          <a:xfrm>
            <a:off x="455613" y="624840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Slide Number Placeholder 4"/>
          <p:cNvSpPr txBox="1">
            <a:spLocks/>
          </p:cNvSpPr>
          <p:nvPr userDrawn="1"/>
        </p:nvSpPr>
        <p:spPr bwMode="auto">
          <a:xfrm>
            <a:off x="457200" y="6400800"/>
            <a:ext cx="440476" cy="27699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12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2ADAA-ABC8-4CC2-84D6-F52FAA46FAB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149484" y="3644993"/>
            <a:ext cx="13165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682625">
              <a:spcBef>
                <a:spcPts val="600"/>
              </a:spcBef>
              <a:tabLst>
                <a:tab pos="682625" algn="l"/>
              </a:tabLst>
            </a:pPr>
            <a:r>
              <a:rPr lang="en-US" sz="14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Name</a:t>
            </a:r>
          </a:p>
          <a:p>
            <a:pPr algn="r" defTabSz="682625">
              <a:spcBef>
                <a:spcPts val="600"/>
              </a:spcBef>
              <a:tabLst>
                <a:tab pos="682625" algn="l"/>
              </a:tabLst>
            </a:pPr>
            <a:r>
              <a:rPr lang="en-US" sz="14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defTabSz="682625">
              <a:spcBef>
                <a:spcPts val="600"/>
              </a:spcBef>
              <a:tabLst>
                <a:tab pos="682625" algn="l"/>
              </a:tabLst>
            </a:pPr>
            <a:r>
              <a:rPr lang="en-US" sz="14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E-mail</a:t>
            </a:r>
            <a:endParaRPr lang="en-US" sz="1400" b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r" defTabSz="682625">
              <a:spcBef>
                <a:spcPts val="600"/>
              </a:spcBef>
              <a:tabLst>
                <a:tab pos="682625" algn="l"/>
              </a:tabLst>
            </a:pPr>
            <a:r>
              <a:rPr lang="en-US" sz="14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Web</a:t>
            </a:r>
          </a:p>
          <a:p>
            <a:pPr algn="r" defTabSz="682625">
              <a:spcBef>
                <a:spcPts val="600"/>
              </a:spcBef>
              <a:tabLst>
                <a:tab pos="682625" algn="l"/>
              </a:tabLst>
            </a:pPr>
            <a:r>
              <a:rPr lang="en-US" sz="14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Twitter</a:t>
            </a:r>
            <a:endParaRPr lang="en-US" sz="1400" b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504112" y="3602666"/>
            <a:ext cx="0" cy="23622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641272" y="3644993"/>
            <a:ext cx="3419476" cy="286232"/>
          </a:xfrm>
        </p:spPr>
        <p:txBody>
          <a:bodyPr tIns="45720" bIns="45720">
            <a:spAutoFit/>
          </a:bodyPr>
          <a:lstStyle>
            <a:lvl1pPr marL="0" indent="0" algn="l" defTabSz="682625" rtl="0" eaLnBrk="1" latinLnBrk="0" hangingPunct="1">
              <a:spcBef>
                <a:spcPts val="600"/>
              </a:spcBef>
              <a:buNone/>
              <a:tabLst>
                <a:tab pos="682625" algn="l"/>
              </a:tabLst>
              <a:defRPr lang="en-US" sz="14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41272" y="3940459"/>
            <a:ext cx="3419476" cy="286232"/>
          </a:xfrm>
        </p:spPr>
        <p:txBody>
          <a:bodyPr tIns="45720" bIns="45720">
            <a:spAutoFit/>
          </a:bodyPr>
          <a:lstStyle>
            <a:lvl1pPr marL="0" indent="0" algn="l" defTabSz="682625" rtl="0" eaLnBrk="1" latinLnBrk="0" hangingPunct="1">
              <a:spcBef>
                <a:spcPts val="600"/>
              </a:spcBef>
              <a:buNone/>
              <a:tabLst>
                <a:tab pos="682625" algn="l"/>
              </a:tabLst>
              <a:defRPr lang="en-US" sz="14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41272" y="4235925"/>
            <a:ext cx="3419476" cy="286232"/>
          </a:xfrm>
        </p:spPr>
        <p:txBody>
          <a:bodyPr tIns="45720" bIns="45720">
            <a:spAutoFit/>
          </a:bodyPr>
          <a:lstStyle>
            <a:lvl1pPr marL="0" indent="0" algn="l" defTabSz="682625" rtl="0" eaLnBrk="1" latinLnBrk="0" hangingPunct="1">
              <a:spcBef>
                <a:spcPts val="600"/>
              </a:spcBef>
              <a:buNone/>
              <a:tabLst>
                <a:tab pos="682625" algn="l"/>
              </a:tabLst>
              <a:defRPr lang="en-US" sz="14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41272" y="4531391"/>
            <a:ext cx="3419476" cy="286232"/>
          </a:xfrm>
        </p:spPr>
        <p:txBody>
          <a:bodyPr tIns="45720" bIns="45720">
            <a:spAutoFit/>
          </a:bodyPr>
          <a:lstStyle>
            <a:lvl1pPr marL="0" indent="0" algn="l" defTabSz="682625" rtl="0" eaLnBrk="1" latinLnBrk="0" hangingPunct="1">
              <a:spcBef>
                <a:spcPts val="600"/>
              </a:spcBef>
              <a:buNone/>
              <a:tabLst>
                <a:tab pos="682625" algn="l"/>
              </a:tabLst>
              <a:defRPr lang="en-US" sz="14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641272" y="4826857"/>
            <a:ext cx="3419476" cy="286232"/>
          </a:xfrm>
        </p:spPr>
        <p:txBody>
          <a:bodyPr tIns="45720" bIns="45720">
            <a:spAutoFit/>
          </a:bodyPr>
          <a:lstStyle>
            <a:lvl1pPr marL="0" indent="0" algn="l" defTabSz="682625" rtl="0" eaLnBrk="1" latinLnBrk="0" hangingPunct="1">
              <a:spcBef>
                <a:spcPts val="600"/>
              </a:spcBef>
              <a:buNone/>
              <a:tabLst>
                <a:tab pos="682625" algn="l"/>
              </a:tabLst>
              <a:defRPr lang="en-US" sz="14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641272" y="5122323"/>
            <a:ext cx="3419476" cy="286232"/>
          </a:xfrm>
        </p:spPr>
        <p:txBody>
          <a:bodyPr tIns="45720" bIns="45720">
            <a:spAutoFit/>
          </a:bodyPr>
          <a:lstStyle>
            <a:lvl1pPr marL="0" indent="0" algn="l" defTabSz="682625" rtl="0" eaLnBrk="1" latinLnBrk="0" hangingPunct="1">
              <a:spcBef>
                <a:spcPts val="600"/>
              </a:spcBef>
              <a:buNone/>
              <a:tabLst>
                <a:tab pos="682625" algn="l"/>
              </a:tabLst>
              <a:defRPr lang="en-US" sz="14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41272" y="5417789"/>
            <a:ext cx="3419476" cy="286232"/>
          </a:xfrm>
        </p:spPr>
        <p:txBody>
          <a:bodyPr tIns="45720" bIns="45720">
            <a:spAutoFit/>
          </a:bodyPr>
          <a:lstStyle>
            <a:lvl1pPr marL="0" indent="0" algn="l" defTabSz="682625" rtl="0" eaLnBrk="1" latinLnBrk="0" hangingPunct="1">
              <a:spcBef>
                <a:spcPts val="600"/>
              </a:spcBef>
              <a:buNone/>
              <a:tabLst>
                <a:tab pos="682625" algn="l"/>
              </a:tabLst>
              <a:defRPr lang="en-US" sz="14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641272" y="5713252"/>
            <a:ext cx="3419476" cy="286232"/>
          </a:xfrm>
        </p:spPr>
        <p:txBody>
          <a:bodyPr tIns="45720" bIns="45720">
            <a:spAutoFit/>
          </a:bodyPr>
          <a:lstStyle>
            <a:lvl1pPr marL="0" indent="0" algn="l" defTabSz="682625" rtl="0" eaLnBrk="1" latinLnBrk="0" hangingPunct="1">
              <a:spcBef>
                <a:spcPts val="600"/>
              </a:spcBef>
              <a:buNone/>
              <a:tabLst>
                <a:tab pos="682625" algn="l"/>
              </a:tabLst>
              <a:defRPr lang="en-US" sz="14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 smtClean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r" defTabSz="682625" rtl="0" eaLnBrk="1" latinLnBrk="0" hangingPunct="1">
              <a:spcBef>
                <a:spcPts val="600"/>
              </a:spcBef>
              <a:tabLst>
                <a:tab pos="682625" algn="l"/>
              </a:tabLst>
              <a:defRPr lang="en-US" sz="1600" kern="1200" dirty="0">
                <a:solidFill>
                  <a:srgbClr val="36375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2" y="3799659"/>
            <a:ext cx="4233481" cy="18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985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 bwMode="auto">
          <a:xfrm>
            <a:off x="457200" y="6400800"/>
            <a:ext cx="440476" cy="27699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12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2ADAA-ABC8-4CC2-84D6-F52FAA46FAB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207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0" y="0"/>
            <a:ext cx="12188825" cy="6858000"/>
          </a:xfrm>
          <a:prstGeom prst="rect">
            <a:avLst/>
          </a:prstGeom>
          <a:solidFill>
            <a:srgbClr val="B8C2C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60912" y="152400"/>
            <a:ext cx="11877100" cy="609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white">
          <a:xfrm>
            <a:off x="10524112" y="6248400"/>
            <a:ext cx="1513900" cy="609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455613" y="624840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01752"/>
            <a:ext cx="11277599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4" y="1447800"/>
            <a:ext cx="11277598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441" y="6393896"/>
            <a:ext cx="1303242" cy="3186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02" r:id="rId4"/>
    <p:sldLayoutId id="2147483703" r:id="rId5"/>
    <p:sldLayoutId id="2147483704" r:id="rId6"/>
    <p:sldLayoutId id="2147483700" r:id="rId7"/>
    <p:sldLayoutId id="2147483705" r:id="rId8"/>
    <p:sldLayoutId id="2147483706" r:id="rId9"/>
    <p:sldLayoutId id="2147483701" r:id="rId10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1" kern="1200" cap="none" spc="0" baseline="0" dirty="0" smtClean="0">
          <a:ln w="3175">
            <a:noFill/>
          </a:ln>
          <a:solidFill>
            <a:schemeClr val="accent1"/>
          </a:soli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287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orient="horz" pos="192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7" orient="horz" pos="576" userDrawn="1">
          <p15:clr>
            <a:srgbClr val="F26B43"/>
          </p15:clr>
        </p15:guide>
        <p15:guide id="8" orient="horz" pos="912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6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in.ntt.net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6F87FA6-F3DB-9542-8DC4-D6D29A19A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08" y="4419600"/>
            <a:ext cx="5567816" cy="1163395"/>
          </a:xfrm>
        </p:spPr>
        <p:txBody>
          <a:bodyPr/>
          <a:lstStyle/>
          <a:p>
            <a:r>
              <a:rPr lang="en-US" dirty="0"/>
              <a:t>Shawn Morris</a:t>
            </a:r>
          </a:p>
          <a:p>
            <a:r>
              <a:rPr lang="en-US" i="1" dirty="0"/>
              <a:t>VP - Systems, Applications, and Software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283D97-DF91-0540-BF56-16A77A9F7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08" y="1107013"/>
            <a:ext cx="8105408" cy="1994392"/>
          </a:xfrm>
        </p:spPr>
        <p:txBody>
          <a:bodyPr/>
          <a:lstStyle/>
          <a:p>
            <a:r>
              <a:rPr lang="en-US" dirty="0"/>
              <a:t>Configuration </a:t>
            </a:r>
            <a:r>
              <a:rPr lang="en-US" dirty="0" smtClean="0"/>
              <a:t>  Management </a:t>
            </a:r>
            <a:r>
              <a:rPr lang="en-US" dirty="0"/>
              <a:t>in the </a:t>
            </a:r>
            <a:r>
              <a:rPr lang="en-US" dirty="0" smtClean="0"/>
              <a:t>        NTT Com </a:t>
            </a:r>
            <a:r>
              <a:rPr lang="en-US" dirty="0"/>
              <a:t>Global IP Network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948A8-2B92-AB4A-AF05-831AB740C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053" y="3181712"/>
            <a:ext cx="7625215" cy="443198"/>
          </a:xfrm>
        </p:spPr>
        <p:txBody>
          <a:bodyPr/>
          <a:lstStyle/>
          <a:p>
            <a:r>
              <a:rPr lang="en-US" dirty="0"/>
              <a:t>ITNOG 5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1F3A92-E348-0741-B273-CCB0AF3CD5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412" y="457200"/>
            <a:ext cx="2834142" cy="29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5737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BE2B-360B-9E47-809A-5BEFDD72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 2009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0D0D4-DF88-7D4C-BD39-47CFC66435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219200"/>
            <a:ext cx="10820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571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051A-EAC7-0645-8DD7-8EDF4CAD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5A82F-C435-524A-9572-5DE8F5D9FB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219200"/>
            <a:ext cx="10820400" cy="49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34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C4BDF9-8557-D24E-A71D-E8F4FEEA5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GIN Network Automation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F1963-D8F6-C44C-818F-5A7AABF73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249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194E8-6072-2F47-ABD4-B6854059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GUMS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5BA17-14C7-AB45-BB70-3AFA5AB90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4678204"/>
          </a:xfrm>
        </p:spPr>
        <p:txBody>
          <a:bodyPr/>
          <a:lstStyle/>
          <a:p>
            <a:r>
              <a:rPr lang="en-US" dirty="0"/>
              <a:t>GIN Unified Management System</a:t>
            </a:r>
          </a:p>
          <a:p>
            <a:r>
              <a:rPr lang="en-US" dirty="0"/>
              <a:t>Homegrown</a:t>
            </a:r>
          </a:p>
          <a:p>
            <a:r>
              <a:rPr lang="en-US" dirty="0"/>
              <a:t>Started in late 1990’s at </a:t>
            </a:r>
            <a:r>
              <a:rPr lang="en-US" dirty="0" err="1"/>
              <a:t>Verio</a:t>
            </a:r>
            <a:endParaRPr lang="en-US" dirty="0"/>
          </a:p>
          <a:p>
            <a:r>
              <a:rPr lang="en-US" dirty="0"/>
              <a:t>Originally developed by the IP engineering staff</a:t>
            </a:r>
          </a:p>
          <a:p>
            <a:r>
              <a:rPr lang="en-US" dirty="0"/>
              <a:t>Currently manages 500+ network elements</a:t>
            </a:r>
          </a:p>
          <a:p>
            <a:r>
              <a:rPr lang="en-US" dirty="0"/>
              <a:t>Driving fully automated (not autonomous) network configuration</a:t>
            </a:r>
          </a:p>
          <a:p>
            <a:r>
              <a:rPr lang="en-US" dirty="0"/>
              <a:t>Development is now done by a dedicated team</a:t>
            </a:r>
          </a:p>
          <a:p>
            <a:r>
              <a:rPr lang="en-US" dirty="0"/>
              <a:t>Currently version is 5.13</a:t>
            </a:r>
          </a:p>
        </p:txBody>
      </p:sp>
    </p:spTree>
    <p:extLst>
      <p:ext uri="{BB962C8B-B14F-4D97-AF65-F5344CB8AC3E}">
        <p14:creationId xmlns:p14="http://schemas.microsoft.com/office/powerpoint/2010/main" val="378077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0A66-6EBC-8A46-B443-A94C8620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301752"/>
            <a:ext cx="11277599" cy="609398"/>
          </a:xfrm>
        </p:spPr>
        <p:txBody>
          <a:bodyPr/>
          <a:lstStyle/>
          <a:p>
            <a:r>
              <a:rPr lang="en-US" dirty="0"/>
              <a:t>“fully automated network configuration”?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D8BEF-9570-0445-A133-050C3DA10B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3594830"/>
          </a:xfrm>
        </p:spPr>
        <p:txBody>
          <a:bodyPr/>
          <a:lstStyle/>
          <a:p>
            <a:r>
              <a:rPr lang="en-US" dirty="0"/>
              <a:t>Database-driven configuration management</a:t>
            </a:r>
          </a:p>
          <a:p>
            <a:r>
              <a:rPr lang="en-US" dirty="0"/>
              <a:t>Device-ready configurations built from the DB</a:t>
            </a:r>
          </a:p>
          <a:p>
            <a:r>
              <a:rPr lang="en-US" dirty="0"/>
              <a:t>Brute force configuration deployment</a:t>
            </a:r>
          </a:p>
          <a:p>
            <a:r>
              <a:rPr lang="en-US" dirty="0"/>
              <a:t>Server-side configuration is canonical</a:t>
            </a:r>
          </a:p>
          <a:p>
            <a:r>
              <a:rPr lang="en-US" dirty="0"/>
              <a:t>No persistent manual configuration on the devices</a:t>
            </a:r>
          </a:p>
          <a:p>
            <a:r>
              <a:rPr lang="en-US" dirty="0"/>
              <a:t>Developing NETCONF-based configuration for next-gen DWDM network</a:t>
            </a:r>
          </a:p>
        </p:txBody>
      </p:sp>
    </p:spTree>
    <p:extLst>
      <p:ext uri="{BB962C8B-B14F-4D97-AF65-F5344CB8AC3E}">
        <p14:creationId xmlns:p14="http://schemas.microsoft.com/office/powerpoint/2010/main" val="2989701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AFAD-6CAB-8A4C-845D-0F9EE515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configuration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184A-D669-AF49-A19E-A747479A5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3360920"/>
          </a:xfrm>
        </p:spPr>
        <p:txBody>
          <a:bodyPr/>
          <a:lstStyle/>
          <a:p>
            <a:r>
              <a:rPr lang="en-US" dirty="0"/>
              <a:t>Entire device configurations are generated on the server</a:t>
            </a:r>
          </a:p>
          <a:p>
            <a:r>
              <a:rPr lang="en-US" dirty="0"/>
              <a:t>Configurations are pushed to the router via scripts built on RANCID</a:t>
            </a:r>
          </a:p>
          <a:p>
            <a:pPr lvl="1"/>
            <a:r>
              <a:rPr lang="en-US" dirty="0"/>
              <a:t>“commit replace” is used on IOS-XR</a:t>
            </a:r>
          </a:p>
          <a:p>
            <a:pPr lvl="1"/>
            <a:r>
              <a:rPr lang="en-US" dirty="0"/>
              <a:t>“load update” is used on JUNOS</a:t>
            </a:r>
          </a:p>
          <a:p>
            <a:r>
              <a:rPr lang="en-US" dirty="0"/>
              <a:t>Each device has a “.</a:t>
            </a:r>
            <a:r>
              <a:rPr lang="en-US" dirty="0" err="1"/>
              <a:t>conf</a:t>
            </a:r>
            <a:r>
              <a:rPr lang="en-US" dirty="0"/>
              <a:t>” file in revision control where manual configuration can be stored</a:t>
            </a:r>
          </a:p>
        </p:txBody>
      </p:sp>
    </p:spTree>
    <p:extLst>
      <p:ext uri="{BB962C8B-B14F-4D97-AF65-F5344CB8AC3E}">
        <p14:creationId xmlns:p14="http://schemas.microsoft.com/office/powerpoint/2010/main" val="46838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D6CB-A6C8-1A4E-80EC-A450E92A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NETCONF?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24908-D2CF-C24C-B0AE-DD3E4FE79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1871282"/>
          </a:xfrm>
        </p:spPr>
        <p:txBody>
          <a:bodyPr/>
          <a:lstStyle/>
          <a:p>
            <a:r>
              <a:rPr lang="en-US" dirty="0"/>
              <a:t>It didn’t exist</a:t>
            </a:r>
          </a:p>
          <a:p>
            <a:r>
              <a:rPr lang="en-US" dirty="0"/>
              <a:t>It doesn’t solve the hardest problem in network automation (How do I ensure I’ve gone from “current state” to “desired state”)</a:t>
            </a:r>
          </a:p>
        </p:txBody>
      </p:sp>
    </p:spTree>
    <p:extLst>
      <p:ext uri="{BB962C8B-B14F-4D97-AF65-F5344CB8AC3E}">
        <p14:creationId xmlns:p14="http://schemas.microsoft.com/office/powerpoint/2010/main" val="2474529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C641-9193-6647-9682-92CC7481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A12FB-B2AC-6347-A90E-14393A41B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371600"/>
            <a:ext cx="11277599" cy="4992136"/>
          </a:xfrm>
        </p:spPr>
        <p:txBody>
          <a:bodyPr/>
          <a:lstStyle/>
          <a:p>
            <a:r>
              <a:rPr lang="en-US" sz="2800" dirty="0"/>
              <a:t>Postgres</a:t>
            </a:r>
          </a:p>
          <a:p>
            <a:r>
              <a:rPr lang="en-US" sz="2800" dirty="0"/>
              <a:t>M4 Templates</a:t>
            </a:r>
          </a:p>
          <a:p>
            <a:r>
              <a:rPr lang="en-US" sz="2800" dirty="0"/>
              <a:t>C binary with custom M4 processor for building configurations</a:t>
            </a:r>
          </a:p>
          <a:p>
            <a:r>
              <a:rPr lang="en-US" sz="2800" dirty="0" err="1"/>
              <a:t>Makefiles</a:t>
            </a:r>
            <a:r>
              <a:rPr lang="en-US" sz="2800" dirty="0"/>
              <a:t> to drive configuration builds</a:t>
            </a:r>
          </a:p>
          <a:p>
            <a:r>
              <a:rPr lang="en-US" sz="2800" dirty="0"/>
              <a:t>CVS repository per config group to store “.</a:t>
            </a:r>
            <a:r>
              <a:rPr lang="en-US" sz="2800" dirty="0" err="1"/>
              <a:t>conf</a:t>
            </a:r>
            <a:r>
              <a:rPr lang="en-US" sz="2800" dirty="0"/>
              <a:t>” files</a:t>
            </a:r>
          </a:p>
          <a:p>
            <a:r>
              <a:rPr lang="en-US" sz="2800" dirty="0"/>
              <a:t>Web application built on </a:t>
            </a:r>
            <a:r>
              <a:rPr lang="en-US" sz="2800" dirty="0" err="1"/>
              <a:t>perl</a:t>
            </a:r>
            <a:r>
              <a:rPr lang="en-US" sz="2800" dirty="0"/>
              <a:t> and catalyst</a:t>
            </a:r>
          </a:p>
          <a:p>
            <a:r>
              <a:rPr lang="en-US" sz="2800" dirty="0"/>
              <a:t>Read-only REST API</a:t>
            </a:r>
          </a:p>
          <a:p>
            <a:r>
              <a:rPr lang="en-US" sz="2800" dirty="0"/>
              <a:t>Scripts built upon RANCID for deploying configurations</a:t>
            </a:r>
          </a:p>
          <a:p>
            <a:r>
              <a:rPr lang="en-US" sz="2800" dirty="0"/>
              <a:t>Still running RANCID</a:t>
            </a:r>
          </a:p>
          <a:p>
            <a:pPr lvl="1"/>
            <a:r>
              <a:rPr lang="en-US" sz="2400" dirty="0"/>
              <a:t>Running configurations</a:t>
            </a:r>
          </a:p>
          <a:p>
            <a:pPr lvl="1"/>
            <a:r>
              <a:rPr lang="en-US" sz="2400" dirty="0"/>
              <a:t>All GUMS-built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821123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1B3B-48D7-B44B-9F4A-FDCCC345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GUMS Workflow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5EC9C-83B2-B74B-931B-D8E3E79B9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2" y="2895600"/>
            <a:ext cx="11277599" cy="3391698"/>
          </a:xfrm>
        </p:spPr>
        <p:txBody>
          <a:bodyPr/>
          <a:lstStyle/>
          <a:p>
            <a:r>
              <a:rPr lang="en-US" dirty="0"/>
              <a:t>User enters database changes via Web UI</a:t>
            </a:r>
          </a:p>
          <a:p>
            <a:r>
              <a:rPr lang="en-US" dirty="0"/>
              <a:t>User initiates config build via make command on server</a:t>
            </a:r>
          </a:p>
          <a:p>
            <a:r>
              <a:rPr lang="en-US" dirty="0"/>
              <a:t>User initiates config push via </a:t>
            </a:r>
            <a:r>
              <a:rPr lang="en-US" dirty="0" err="1"/>
              <a:t>loadconfmem</a:t>
            </a:r>
            <a:r>
              <a:rPr lang="en-US" dirty="0"/>
              <a:t> command on server</a:t>
            </a:r>
          </a:p>
          <a:p>
            <a:pPr marL="857250" lvl="1" indent="-457200"/>
            <a:r>
              <a:rPr lang="en-US" dirty="0"/>
              <a:t>Router is contacted by script via SSH</a:t>
            </a:r>
          </a:p>
          <a:p>
            <a:pPr marL="857250" lvl="1" indent="-457200"/>
            <a:r>
              <a:rPr lang="en-US" dirty="0"/>
              <a:t>Router requests configuration file from server via FTP</a:t>
            </a:r>
          </a:p>
          <a:p>
            <a:pPr marL="857250" lvl="1" indent="-457200"/>
            <a:r>
              <a:rPr lang="en-US" dirty="0"/>
              <a:t>Configuration is committed</a:t>
            </a:r>
          </a:p>
        </p:txBody>
      </p:sp>
      <p:pic>
        <p:nvPicPr>
          <p:cNvPr id="4" name="Picture 3" descr="72883965.png">
            <a:extLst>
              <a:ext uri="{FF2B5EF4-FFF2-40B4-BE49-F238E27FC236}">
                <a16:creationId xmlns:a16="http://schemas.microsoft.com/office/drawing/2014/main" id="{5A247732-A0E2-F44E-B00F-0A0BFE301D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582" y="1620674"/>
            <a:ext cx="1125415" cy="74667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97F240-6AFF-8C4A-B52D-C1C88FC5922C}"/>
              </a:ext>
            </a:extLst>
          </p:cNvPr>
          <p:cNvCxnSpPr>
            <a:stCxn id="4" idx="3"/>
            <a:endCxn id="7" idx="2"/>
          </p:cNvCxnSpPr>
          <p:nvPr/>
        </p:nvCxnSpPr>
        <p:spPr>
          <a:xfrm flipV="1">
            <a:off x="2251997" y="1932932"/>
            <a:ext cx="1221792" cy="61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4C6898A4-EF78-8146-8A82-7FA2744680B6}"/>
              </a:ext>
            </a:extLst>
          </p:cNvPr>
          <p:cNvGrpSpPr/>
          <p:nvPr/>
        </p:nvGrpSpPr>
        <p:grpSpPr>
          <a:xfrm>
            <a:off x="2987960" y="1509468"/>
            <a:ext cx="1690261" cy="1349176"/>
            <a:chOff x="2215573" y="1486286"/>
            <a:chExt cx="1831117" cy="1310994"/>
          </a:xfrm>
        </p:grpSpPr>
        <p:sp>
          <p:nvSpPr>
            <p:cNvPr id="7" name="Can 6">
              <a:extLst>
                <a:ext uri="{FF2B5EF4-FFF2-40B4-BE49-F238E27FC236}">
                  <a16:creationId xmlns:a16="http://schemas.microsoft.com/office/drawing/2014/main" id="{1FC912C3-D06A-5F4C-BB5B-885A2B026DDE}"/>
                </a:ext>
              </a:extLst>
            </p:cNvPr>
            <p:cNvSpPr/>
            <p:nvPr/>
          </p:nvSpPr>
          <p:spPr>
            <a:xfrm>
              <a:off x="2741888" y="1486286"/>
              <a:ext cx="822960" cy="822960"/>
            </a:xfrm>
            <a:prstGeom prst="ca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8612C2-CCD0-2742-BAEE-0388FFFB78C7}"/>
                </a:ext>
              </a:extLst>
            </p:cNvPr>
            <p:cNvSpPr txBox="1"/>
            <p:nvPr/>
          </p:nvSpPr>
          <p:spPr>
            <a:xfrm>
              <a:off x="2215573" y="2438400"/>
              <a:ext cx="1831117" cy="35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SQL Database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0F71E24-8173-384A-B121-165697C94C78}"/>
              </a:ext>
            </a:extLst>
          </p:cNvPr>
          <p:cNvGrpSpPr/>
          <p:nvPr/>
        </p:nvGrpSpPr>
        <p:grpSpPr>
          <a:xfrm>
            <a:off x="5431309" y="1611868"/>
            <a:ext cx="1326204" cy="1283732"/>
            <a:chOff x="4364342" y="1600200"/>
            <a:chExt cx="1436721" cy="12837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2D287C-742C-6141-AA71-4BF1A30E4479}"/>
                </a:ext>
              </a:extLst>
            </p:cNvPr>
            <p:cNvSpPr/>
            <p:nvPr/>
          </p:nvSpPr>
          <p:spPr>
            <a:xfrm>
              <a:off x="4648200" y="1600200"/>
              <a:ext cx="822960" cy="82296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E6ED8C-C955-9744-8B5E-FC10ABFE7A77}"/>
                </a:ext>
              </a:extLst>
            </p:cNvPr>
            <p:cNvSpPr txBox="1"/>
            <p:nvPr/>
          </p:nvSpPr>
          <p:spPr>
            <a:xfrm>
              <a:off x="4364342" y="2514600"/>
              <a:ext cx="1436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M4 Macros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A83FB7-935A-E246-821F-5F9C88742122}"/>
              </a:ext>
            </a:extLst>
          </p:cNvPr>
          <p:cNvCxnSpPr>
            <a:stCxn id="7" idx="4"/>
            <a:endCxn id="10" idx="2"/>
          </p:cNvCxnSpPr>
          <p:nvPr/>
        </p:nvCxnSpPr>
        <p:spPr>
          <a:xfrm>
            <a:off x="4233444" y="1932932"/>
            <a:ext cx="1459888" cy="90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5AA4E4-D695-F247-A781-DD38F4911D74}"/>
              </a:ext>
            </a:extLst>
          </p:cNvPr>
          <p:cNvCxnSpPr>
            <a:stCxn id="10" idx="6"/>
            <a:endCxn id="15" idx="1"/>
          </p:cNvCxnSpPr>
          <p:nvPr/>
        </p:nvCxnSpPr>
        <p:spPr>
          <a:xfrm flipV="1">
            <a:off x="6452987" y="1994012"/>
            <a:ext cx="1318169" cy="293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8267BA-445D-D046-B47C-92FC42FECFBF}"/>
              </a:ext>
            </a:extLst>
          </p:cNvPr>
          <p:cNvGrpSpPr/>
          <p:nvPr/>
        </p:nvGrpSpPr>
        <p:grpSpPr>
          <a:xfrm>
            <a:off x="7510601" y="1651112"/>
            <a:ext cx="1287995" cy="1207532"/>
            <a:chOff x="6118532" y="1600200"/>
            <a:chExt cx="1395329" cy="12075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E852B7-8475-B24C-A229-D23B5217FCE4}"/>
                </a:ext>
              </a:extLst>
            </p:cNvPr>
            <p:cNvSpPr/>
            <p:nvPr/>
          </p:nvSpPr>
          <p:spPr>
            <a:xfrm>
              <a:off x="6400800" y="1600200"/>
              <a:ext cx="8382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1C721D-2628-7D48-8E9F-2EF1CDA75A68}"/>
                </a:ext>
              </a:extLst>
            </p:cNvPr>
            <p:cNvSpPr txBox="1"/>
            <p:nvPr/>
          </p:nvSpPr>
          <p:spPr>
            <a:xfrm>
              <a:off x="6118532" y="2438400"/>
              <a:ext cx="139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Config</a:t>
              </a:r>
              <a:r>
                <a:rPr lang="en-US" dirty="0"/>
                <a:t> File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414ADB-02D7-EC42-8AA1-039A41032D75}"/>
              </a:ext>
            </a:extLst>
          </p:cNvPr>
          <p:cNvCxnSpPr>
            <a:stCxn id="15" idx="3"/>
            <a:endCxn id="19" idx="3"/>
          </p:cNvCxnSpPr>
          <p:nvPr/>
        </p:nvCxnSpPr>
        <p:spPr>
          <a:xfrm>
            <a:off x="8544878" y="1994012"/>
            <a:ext cx="8611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CC4AE-73DB-2D44-A335-2E06A7C6D57C}"/>
              </a:ext>
            </a:extLst>
          </p:cNvPr>
          <p:cNvGrpSpPr/>
          <p:nvPr/>
        </p:nvGrpSpPr>
        <p:grpSpPr>
          <a:xfrm>
            <a:off x="9406002" y="1574912"/>
            <a:ext cx="914089" cy="1283732"/>
            <a:chOff x="8305800" y="1524000"/>
            <a:chExt cx="990264" cy="1283732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09B0DAC9-C20D-BF45-9F81-16DB6A758720}"/>
                </a:ext>
              </a:extLst>
            </p:cNvPr>
            <p:cNvSpPr/>
            <p:nvPr/>
          </p:nvSpPr>
          <p:spPr>
            <a:xfrm>
              <a:off x="8305800" y="1524000"/>
              <a:ext cx="914400" cy="83820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DAF5A-7F64-BA4E-9096-E76C7F094E26}"/>
                </a:ext>
              </a:extLst>
            </p:cNvPr>
            <p:cNvSpPr txBox="1"/>
            <p:nvPr/>
          </p:nvSpPr>
          <p:spPr>
            <a:xfrm>
              <a:off x="8345437" y="2438400"/>
              <a:ext cx="95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94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40ED-9242-0C4D-914E-2A4559DF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GUMS Evolution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67967-1B0D-AF4A-B56D-FDC46D922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800"/>
            <a:ext cx="11277599" cy="2609945"/>
          </a:xfrm>
        </p:spPr>
        <p:txBody>
          <a:bodyPr/>
          <a:lstStyle/>
          <a:p>
            <a:r>
              <a:rPr lang="en-US" dirty="0"/>
              <a:t>Original purpose was using m4 to build BGP policy</a:t>
            </a:r>
          </a:p>
          <a:p>
            <a:r>
              <a:rPr lang="en-US" dirty="0"/>
              <a:t>First use of a database was to store configuration knobs</a:t>
            </a:r>
          </a:p>
          <a:p>
            <a:r>
              <a:rPr lang="en-US" dirty="0"/>
              <a:t>Much of the config was typed freehand into text files</a:t>
            </a:r>
          </a:p>
          <a:p>
            <a:r>
              <a:rPr lang="en-US" dirty="0"/>
              <a:t>Certain repeated config bits were migrated into macros</a:t>
            </a:r>
          </a:p>
          <a:p>
            <a:r>
              <a:rPr lang="en-US" dirty="0"/>
              <a:t>With GUMS v2 interfaces moved into the database</a:t>
            </a:r>
          </a:p>
        </p:txBody>
      </p:sp>
    </p:spTree>
    <p:extLst>
      <p:ext uri="{BB962C8B-B14F-4D97-AF65-F5344CB8AC3E}">
        <p14:creationId xmlns:p14="http://schemas.microsoft.com/office/powerpoint/2010/main" val="2311583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6F1083-AA3A-0849-88F5-77513C9E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A3626-5594-5444-83F6-C0518067D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4235006"/>
          </a:xfrm>
        </p:spPr>
        <p:txBody>
          <a:bodyPr/>
          <a:lstStyle/>
          <a:p>
            <a:r>
              <a:rPr lang="en-US" dirty="0" smtClean="0"/>
              <a:t>Global IP Network (GIN)</a:t>
            </a:r>
          </a:p>
          <a:p>
            <a:r>
              <a:rPr lang="en-US" dirty="0" smtClean="0"/>
              <a:t>AS2914</a:t>
            </a:r>
            <a:endParaRPr lang="en-US" dirty="0"/>
          </a:p>
          <a:p>
            <a:r>
              <a:rPr lang="en-US" dirty="0" smtClean="0"/>
              <a:t>NTT Com’s </a:t>
            </a:r>
            <a:r>
              <a:rPr lang="en-US" dirty="0"/>
              <a:t>wholesale IP </a:t>
            </a:r>
            <a:r>
              <a:rPr lang="en-US" dirty="0" smtClean="0"/>
              <a:t>backbone</a:t>
            </a:r>
            <a:endParaRPr lang="en-US" dirty="0"/>
          </a:p>
          <a:p>
            <a:r>
              <a:rPr lang="en-US" dirty="0"/>
              <a:t>105 POPs in 28 countries on 5 continents</a:t>
            </a:r>
          </a:p>
          <a:p>
            <a:r>
              <a:rPr lang="en-US" dirty="0"/>
              <a:t>Offering IP transit and L2 pseudo-wire services</a:t>
            </a:r>
          </a:p>
          <a:p>
            <a:r>
              <a:rPr lang="en-US" dirty="0"/>
              <a:t>Bulk of customer traffic is on 10GE and 100GE</a:t>
            </a:r>
          </a:p>
          <a:p>
            <a:r>
              <a:rPr lang="en-US" dirty="0"/>
              <a:t>Using Juniper MX2k, PTX1k, and Cisco ASR9000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474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C39480-7398-B144-A83A-B139C9A60033}"/>
              </a:ext>
            </a:extLst>
          </p:cNvPr>
          <p:cNvSpPr txBox="1">
            <a:spLocks/>
          </p:cNvSpPr>
          <p:nvPr/>
        </p:nvSpPr>
        <p:spPr>
          <a:xfrm>
            <a:off x="227012" y="228600"/>
            <a:ext cx="11734799" cy="6400800"/>
          </a:xfrm>
          <a:prstGeom prst="rect">
            <a:avLst/>
          </a:prstGeom>
        </p:spPr>
        <p:txBody>
          <a:bodyPr vert="horz" wrap="square" lIns="0" tIns="0" rIns="0" bIns="0" rtlCol="0">
            <a:normAutofit fontScale="40000" lnSpcReduction="20000"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include(`JNX.m4')dnl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define(`myLOOP',`129.250.0.45')dnl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PLATFORM(juniper,martini)dnl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#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# Verio / PAIX               Palo Alto, CA  Unauthorized Access is Prohibited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# pao6.verio.net              2000.05.17-0  For Service Call   (800) 551-1630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#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@`SERVICES'(myHOST)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SERVICES()dnl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NAMESERVERS()dnl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LOGGING()dnl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USERS()dnl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SNMP(,`PAIX')dnl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#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interfaces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so-1/0/1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description "BB: pvu0 p1-0-0-0 - PAIX c34-r4-s3-s-b2b-b3-19-20/MFS o2-brt-u88-0001/Q spa-3003095/ELI oc-obgl-105143-003-elg";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clocking external;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encapsulation cisco-hdlc;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sonet-options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    fcs 16;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    payload-scrambler;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}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unit 0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    point-to-point;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    family inet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        no-redirects;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        address 129.250.3.25/30;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    }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    COST(13, `so-1/0/1', `BB: pvu0 p1-0-0-0')dnl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    PIMMODE(`sparse-dense', `so-1/0/1.0', 1)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    }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    }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latin typeface="Lucida Console"/>
              <a:cs typeface="Lucida Conso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6048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DE49E6-5E4C-B54D-B070-3E9CD9F2DDA4}"/>
              </a:ext>
            </a:extLst>
          </p:cNvPr>
          <p:cNvSpPr txBox="1">
            <a:spLocks/>
          </p:cNvSpPr>
          <p:nvPr/>
        </p:nvSpPr>
        <p:spPr>
          <a:xfrm>
            <a:off x="227012" y="228600"/>
            <a:ext cx="11734799" cy="6400800"/>
          </a:xfrm>
          <a:prstGeom prst="rect">
            <a:avLst/>
          </a:prstGeom>
        </p:spPr>
        <p:txBody>
          <a:bodyPr vert="horz" wrap="square" lIns="0" tIns="0" rIns="0" bIns="0" rtlCol="0">
            <a:normAutofit fontScale="47500" lnSpcReduction="20000"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@DEVICE(myHOST())dnl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PLATFORM(hfr,mcast)dnl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@BANNER(myHOST())dnl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SERVICES(`loopback0')dnl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dnl ENABLE()dnl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@R_POLICY(myHOST())dnl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dnl NETFLOW must be defined before INTERFACES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_NETFLOW(_COLLECTOR1())dnl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@INTERFACES(myHOST())dnl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@CLNS(myHOST(), `verio',12,`wide')dnl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dnl @MPLS(myHOST())dnl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@STATICS(myHOST())dnl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_BLACKHOLE()dnl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@L2VPNU(myHOST())dnl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IPEERS(myHOST())dnl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latin typeface="Lucida Console"/>
                <a:cs typeface="Lucida Console"/>
              </a:rPr>
              <a:t>!</a:t>
            </a:r>
            <a:endParaRPr lang="en-US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25584999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7F28-E316-044F-B7BF-A90DF447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GUMS Evolution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B26B0-CFD9-8448-9283-25FBA0E86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5564600"/>
          </a:xfrm>
        </p:spPr>
        <p:txBody>
          <a:bodyPr/>
          <a:lstStyle/>
          <a:p>
            <a:r>
              <a:rPr lang="en-US" dirty="0"/>
              <a:t>We were able to abstract our configurations so that they could be moved between platforms seamlessly.</a:t>
            </a:r>
          </a:p>
          <a:p>
            <a:r>
              <a:rPr lang="en-US" dirty="0"/>
              <a:t>We moved from knowing router configuration commands to knowing database tables.</a:t>
            </a:r>
          </a:p>
          <a:p>
            <a:r>
              <a:rPr lang="en-US" dirty="0"/>
              <a:t>We made many fewer configuration errors.</a:t>
            </a:r>
          </a:p>
          <a:p>
            <a:r>
              <a:rPr lang="en-US" dirty="0"/>
              <a:t>We still did not handle concurrent configurations gracefully.</a:t>
            </a:r>
          </a:p>
          <a:p>
            <a:r>
              <a:rPr lang="en-US" dirty="0"/>
              <a:t>We still had to write the templates in M4</a:t>
            </a:r>
          </a:p>
          <a:p>
            <a:r>
              <a:rPr lang="en-US" dirty="0"/>
              <a:t>We still had to click through dozens of screens to configure anything moderately complex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2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1D2D-F446-5747-906E-20C62379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GUMS Present and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1EA03-2212-384F-A29F-21AFB9BA1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2880789"/>
          </a:xfrm>
        </p:spPr>
        <p:txBody>
          <a:bodyPr/>
          <a:lstStyle/>
          <a:p>
            <a:r>
              <a:rPr lang="en-US" dirty="0"/>
              <a:t>We have deployed service-based provisioning tools</a:t>
            </a:r>
          </a:p>
          <a:p>
            <a:r>
              <a:rPr lang="en-US" dirty="0"/>
              <a:t>We have started development of GUMS v6</a:t>
            </a:r>
          </a:p>
          <a:p>
            <a:pPr lvl="1"/>
            <a:r>
              <a:rPr lang="en-US" dirty="0"/>
              <a:t>Python-based config generation engine</a:t>
            </a:r>
          </a:p>
          <a:p>
            <a:pPr lvl="1"/>
            <a:r>
              <a:rPr lang="en-US" dirty="0"/>
              <a:t>Templates will </a:t>
            </a:r>
            <a:r>
              <a:rPr lang="en-US" b="1" dirty="0"/>
              <a:t>not</a:t>
            </a:r>
            <a:r>
              <a:rPr lang="en-US" dirty="0"/>
              <a:t> be in M4 (currently experimenting with Jinja2)</a:t>
            </a:r>
          </a:p>
          <a:p>
            <a:pPr lvl="1"/>
            <a:r>
              <a:rPr lang="en-US" dirty="0"/>
              <a:t>Queue-based management of builds and deployments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56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7E50-1726-BB4A-9F73-B7E3805B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26384-3C76-8845-94FF-632AE0205F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4247317"/>
          </a:xfrm>
        </p:spPr>
        <p:txBody>
          <a:bodyPr/>
          <a:lstStyle/>
          <a:p>
            <a:r>
              <a:rPr lang="en-US" sz="3000" dirty="0"/>
              <a:t>The basis of most GIN infrastructure is Link Aggregation Groups</a:t>
            </a:r>
          </a:p>
          <a:p>
            <a:r>
              <a:rPr lang="en-US" sz="3000" dirty="0"/>
              <a:t>Configuring an infrastructure LAG used to take many screens</a:t>
            </a:r>
          </a:p>
          <a:p>
            <a:pPr lvl="1"/>
            <a:r>
              <a:rPr lang="en-US" dirty="0"/>
              <a:t>LAG interface (IPv4, IPv6, ISIS, description, etc.)</a:t>
            </a:r>
          </a:p>
          <a:p>
            <a:pPr lvl="1"/>
            <a:r>
              <a:rPr lang="en-US" dirty="0"/>
              <a:t>Member interfaces (MTU, LACP, description, etc.)</a:t>
            </a:r>
          </a:p>
          <a:p>
            <a:r>
              <a:rPr lang="en-US" sz="3000" dirty="0"/>
              <a:t>Much of this information was repeated (LACP, parts of the description, etc.)</a:t>
            </a:r>
          </a:p>
          <a:p>
            <a:r>
              <a:rPr lang="en-US" sz="3000" dirty="0"/>
              <a:t>Much of the information is pre-determined (e.g. MTU)</a:t>
            </a:r>
          </a:p>
          <a:p>
            <a:r>
              <a:rPr lang="en-US" sz="3000" dirty="0"/>
              <a:t>So we built a tool where it all could be configured or edited in a single screen.</a:t>
            </a:r>
          </a:p>
        </p:txBody>
      </p:sp>
    </p:spTree>
    <p:extLst>
      <p:ext uri="{BB962C8B-B14F-4D97-AF65-F5344CB8AC3E}">
        <p14:creationId xmlns:p14="http://schemas.microsoft.com/office/powerpoint/2010/main" val="20683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1DCA-F703-B846-9FFD-FFDB3AB1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</a:t>
            </a:r>
          </a:p>
        </p:txBody>
      </p:sp>
      <p:pic>
        <p:nvPicPr>
          <p:cNvPr id="4" name="Content Placeholder 5" descr="Screenshot 2017-03-29 16.05.24.png">
            <a:extLst>
              <a:ext uri="{FF2B5EF4-FFF2-40B4-BE49-F238E27FC236}">
                <a16:creationId xmlns:a16="http://schemas.microsoft.com/office/drawing/2014/main" id="{A8E0957C-1777-B94D-B0B3-3632D3E7069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74" r="-20774"/>
          <a:stretch>
            <a:fillRect/>
          </a:stretch>
        </p:blipFill>
        <p:spPr>
          <a:xfrm>
            <a:off x="951626" y="1447799"/>
            <a:ext cx="102855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8732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B070-E52D-FD49-A9CF-C3CBDFDB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</a:t>
            </a:r>
          </a:p>
        </p:txBody>
      </p:sp>
      <p:pic>
        <p:nvPicPr>
          <p:cNvPr id="4" name="Content Placeholder 3" descr="Screenshot 2017-03-29 16.06.14.png">
            <a:extLst>
              <a:ext uri="{FF2B5EF4-FFF2-40B4-BE49-F238E27FC236}">
                <a16:creationId xmlns:a16="http://schemas.microsoft.com/office/drawing/2014/main" id="{0E28D9A5-B639-9C48-BFC3-593AA3443D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282" r="-22282"/>
          <a:stretch>
            <a:fillRect/>
          </a:stretch>
        </p:blipFill>
        <p:spPr>
          <a:xfrm>
            <a:off x="609440" y="1447800"/>
            <a:ext cx="1096994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0861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9F01-7451-FF44-84C1-8015D0A4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</a:t>
            </a:r>
          </a:p>
        </p:txBody>
      </p:sp>
      <p:pic>
        <p:nvPicPr>
          <p:cNvPr id="4" name="Content Placeholder 5" descr="Screenshot 2017-03-29 16.03.39.png">
            <a:extLst>
              <a:ext uri="{FF2B5EF4-FFF2-40B4-BE49-F238E27FC236}">
                <a16:creationId xmlns:a16="http://schemas.microsoft.com/office/drawing/2014/main" id="{2B3FB848-0B02-2F4C-BF40-DDD29B5EE6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406" r="-13406"/>
          <a:stretch>
            <a:fillRect/>
          </a:stretch>
        </p:blipFill>
        <p:spPr>
          <a:xfrm>
            <a:off x="34502" y="1219200"/>
            <a:ext cx="12119819" cy="50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99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CBAB-D2E4-E34B-B9A5-68F5083A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C2348-1356-F84A-B8CA-A64A9D5682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3841052"/>
          </a:xfrm>
        </p:spPr>
        <p:txBody>
          <a:bodyPr/>
          <a:lstStyle/>
          <a:p>
            <a:r>
              <a:rPr lang="en-US" dirty="0"/>
              <a:t>GIN has an extremely large volume of Move, Add, Change activity</a:t>
            </a:r>
          </a:p>
          <a:p>
            <a:r>
              <a:rPr lang="en-US" dirty="0"/>
              <a:t>This work happens in the middle of the night when minds are not the sharpest.</a:t>
            </a:r>
          </a:p>
          <a:p>
            <a:r>
              <a:rPr lang="en-US" dirty="0"/>
              <a:t>It is not uncommon for a maintenance to involve moving dozens of connections in a 3-hour window</a:t>
            </a:r>
          </a:p>
          <a:p>
            <a:r>
              <a:rPr lang="en-US" dirty="0"/>
              <a:t>Changing configurations was becoming a gating factor during maintenance.</a:t>
            </a:r>
          </a:p>
        </p:txBody>
      </p:sp>
    </p:spTree>
    <p:extLst>
      <p:ext uri="{BB962C8B-B14F-4D97-AF65-F5344CB8AC3E}">
        <p14:creationId xmlns:p14="http://schemas.microsoft.com/office/powerpoint/2010/main" val="404266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3BBD-3EA0-EF40-83D5-55E71934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28A62-9765-6141-9D9C-08F09E8FA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4358116"/>
          </a:xfrm>
        </p:spPr>
        <p:txBody>
          <a:bodyPr/>
          <a:lstStyle/>
          <a:p>
            <a:r>
              <a:rPr lang="en-US" dirty="0"/>
              <a:t>We built a tool so that migration engineers could do the majority of their configuration work during daylight hours when they’re at their sharpest</a:t>
            </a:r>
          </a:p>
          <a:p>
            <a:r>
              <a:rPr lang="en-US" dirty="0"/>
              <a:t>Configuration changes can be queued during the day</a:t>
            </a:r>
          </a:p>
          <a:p>
            <a:r>
              <a:rPr lang="en-US" dirty="0"/>
              <a:t>Open ports where services will be moved are reserved</a:t>
            </a:r>
          </a:p>
          <a:p>
            <a:r>
              <a:rPr lang="en-US" dirty="0"/>
              <a:t>An already fast MAC process has been further improved.</a:t>
            </a:r>
          </a:p>
          <a:p>
            <a:pPr lvl="1"/>
            <a:r>
              <a:rPr lang="en-US" dirty="0"/>
              <a:t>Can now move hundreds of ports in a 4-hour maintenance window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2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76B7-B38E-344B-A55E-7F1723D8C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 we talking about SDN?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5E1B8-408D-594F-B5B1-9F02FA5FB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1752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7-03-29 16.07.38.png">
            <a:extLst>
              <a:ext uri="{FF2B5EF4-FFF2-40B4-BE49-F238E27FC236}">
                <a16:creationId xmlns:a16="http://schemas.microsoft.com/office/drawing/2014/main" id="{7D6604ED-D4CD-8441-AE7E-EA52F251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43" y="969241"/>
            <a:ext cx="11705338" cy="49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5529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F616-5E4F-A547-B0DA-298E87B54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About Your Network?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538D2-1C5A-6543-B776-AA1297992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6291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5D1BFE-AE9F-9D46-8638-7EE9E870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151F1-0316-854E-8C04-CF42AFB22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3053144"/>
          </a:xfrm>
        </p:spPr>
        <p:txBody>
          <a:bodyPr/>
          <a:lstStyle/>
          <a:p>
            <a:r>
              <a:rPr lang="en-US" dirty="0"/>
              <a:t>There will be development work</a:t>
            </a:r>
          </a:p>
          <a:p>
            <a:r>
              <a:rPr lang="en-US" dirty="0"/>
              <a:t>There has to be organizational buy-in</a:t>
            </a:r>
          </a:p>
          <a:p>
            <a:r>
              <a:rPr lang="en-US" dirty="0"/>
              <a:t>Powerful open-source infrastructure is available (e.g. </a:t>
            </a:r>
            <a:r>
              <a:rPr lang="en-US" dirty="0" err="1"/>
              <a:t>OpenDaylight</a:t>
            </a:r>
            <a:r>
              <a:rPr lang="en-US" dirty="0"/>
              <a:t>, NAPALM)</a:t>
            </a:r>
          </a:p>
          <a:p>
            <a:r>
              <a:rPr lang="en-US" dirty="0"/>
              <a:t>You don’t have to do it all at once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40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622F-3D7A-824A-AB6B-297FC41B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Simple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68111-ABDB-484E-A300-680527C88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30531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watch Leslie </a:t>
            </a:r>
            <a:r>
              <a:rPr lang="en-US" dirty="0" err="1"/>
              <a:t>Carr’s</a:t>
            </a:r>
            <a:r>
              <a:rPr lang="en-US" dirty="0"/>
              <a:t> talk at NANOG about </a:t>
            </a:r>
            <a:r>
              <a:rPr lang="en-US" dirty="0" err="1"/>
              <a:t>NetDevOps</a:t>
            </a:r>
            <a:r>
              <a:rPr lang="en-US" dirty="0"/>
              <a:t> (http://</a:t>
            </a:r>
            <a:r>
              <a:rPr lang="en-US" dirty="0" err="1"/>
              <a:t>bit.ly</a:t>
            </a:r>
            <a:r>
              <a:rPr lang="en-US" dirty="0"/>
              <a:t>/2o8KYw0)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RANCID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 your configurations in revision control (e.g. git, </a:t>
            </a:r>
            <a:r>
              <a:rPr lang="en-US" dirty="0" err="1"/>
              <a:t>svn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 some scripting/coding (bash, python)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researching open-source projects</a:t>
            </a:r>
          </a:p>
        </p:txBody>
      </p:sp>
    </p:spTree>
    <p:extLst>
      <p:ext uri="{BB962C8B-B14F-4D97-AF65-F5344CB8AC3E}">
        <p14:creationId xmlns:p14="http://schemas.microsoft.com/office/powerpoint/2010/main" val="885901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A833B-C3DA-D24D-9BA1-8F0D40216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Shawn Morris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8A3F8-11D7-BA41-8FD0-0F712D666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VP – Systems, Applications, and Software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7B839-DFD4-5843-8AAB-47B97CEA02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1272" y="4231328"/>
            <a:ext cx="3419476" cy="286232"/>
          </a:xfrm>
        </p:spPr>
        <p:txBody>
          <a:bodyPr/>
          <a:lstStyle/>
          <a:p>
            <a:r>
              <a:rPr lang="en-US" b="1" dirty="0" err="1"/>
              <a:t>shawn@ntt.net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3C9DC2-E404-FE43-BEA6-0817C45162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41272" y="4558096"/>
            <a:ext cx="3419476" cy="28623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http://www.gin.ntt.net/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B9BBFB-23CC-3E42-A985-515BE84606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41272" y="4850321"/>
            <a:ext cx="3419476" cy="286232"/>
          </a:xfrm>
        </p:spPr>
        <p:txBody>
          <a:bodyPr/>
          <a:lstStyle/>
          <a:p>
            <a:r>
              <a:rPr lang="en-US" dirty="0"/>
              <a:t>@</a:t>
            </a:r>
            <a:r>
              <a:rPr lang="en-US" dirty="0" smtClean="0"/>
              <a:t>GinNTTnet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ED0FA9-3C10-7E49-8226-6509C07CC2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705" y="304800"/>
            <a:ext cx="2665413" cy="2764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2907A-A524-9444-A0A5-3559CBA4D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233" y="197463"/>
            <a:ext cx="2153602" cy="28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13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CF53D3-7CC2-1845-B6DE-4DD0D058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SDN?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3645C-DF90-034C-B33A-95474075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3102388"/>
          </a:xfrm>
        </p:spPr>
        <p:txBody>
          <a:bodyPr/>
          <a:lstStyle/>
          <a:p>
            <a:r>
              <a:rPr lang="en-US" dirty="0"/>
              <a:t>“Software-defined networking (SDN) is an approach to networking that centralizes control of the network by separating the control logic to off-device compute resources. </a:t>
            </a:r>
            <a:r>
              <a:rPr lang="en-US" dirty="0">
                <a:solidFill>
                  <a:srgbClr val="FF0000"/>
                </a:solidFill>
              </a:rPr>
              <a:t>This enables operators to use programmable control to orchestrate and automate network services</a:t>
            </a:r>
            <a:r>
              <a:rPr lang="en-US" dirty="0"/>
              <a:t> without having to physically access the network’s hardware.” – SDN Central</a:t>
            </a:r>
          </a:p>
        </p:txBody>
      </p:sp>
    </p:spTree>
    <p:extLst>
      <p:ext uri="{BB962C8B-B14F-4D97-AF65-F5344CB8AC3E}">
        <p14:creationId xmlns:p14="http://schemas.microsoft.com/office/powerpoint/2010/main" val="39078203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network_traditional.png">
            <a:extLst>
              <a:ext uri="{FF2B5EF4-FFF2-40B4-BE49-F238E27FC236}">
                <a16:creationId xmlns:a16="http://schemas.microsoft.com/office/drawing/2014/main" id="{BADF84C7-8D53-4144-996A-20905E9316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118" r="-102118"/>
          <a:stretch>
            <a:fillRect/>
          </a:stretch>
        </p:blipFill>
        <p:spPr>
          <a:xfrm>
            <a:off x="1218326" y="1219200"/>
            <a:ext cx="9752171" cy="5029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8D8FF7-BC2F-A748-9D0C-2CC1AF3E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Network</a:t>
            </a:r>
          </a:p>
        </p:txBody>
      </p:sp>
    </p:spTree>
    <p:extLst>
      <p:ext uri="{BB962C8B-B14F-4D97-AF65-F5344CB8AC3E}">
        <p14:creationId xmlns:p14="http://schemas.microsoft.com/office/powerpoint/2010/main" val="7123726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B54A-B2BF-3847-AAE7-49AA66C2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Network</a:t>
            </a:r>
          </a:p>
        </p:txBody>
      </p:sp>
      <p:pic>
        <p:nvPicPr>
          <p:cNvPr id="4" name="Content Placeholder 3" descr="network_sdn.png">
            <a:extLst>
              <a:ext uri="{FF2B5EF4-FFF2-40B4-BE49-F238E27FC236}">
                <a16:creationId xmlns:a16="http://schemas.microsoft.com/office/drawing/2014/main" id="{18DE15A8-D916-4C4A-A27C-B9594D4923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655" r="-73655"/>
          <a:stretch>
            <a:fillRect/>
          </a:stretch>
        </p:blipFill>
        <p:spPr>
          <a:xfrm>
            <a:off x="1294526" y="1219200"/>
            <a:ext cx="959977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0492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E937-2A3C-8B46-A615-C15C74E1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SDN</a:t>
            </a:r>
          </a:p>
        </p:txBody>
      </p:sp>
      <p:pic>
        <p:nvPicPr>
          <p:cNvPr id="4" name="Content Placeholder 3" descr="network_hybrid.png">
            <a:extLst>
              <a:ext uri="{FF2B5EF4-FFF2-40B4-BE49-F238E27FC236}">
                <a16:creationId xmlns:a16="http://schemas.microsoft.com/office/drawing/2014/main" id="{7ABC3A7C-395D-1248-A35D-6A52E10F80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655" r="-73655"/>
          <a:stretch>
            <a:fillRect/>
          </a:stretch>
        </p:blipFill>
        <p:spPr>
          <a:xfrm>
            <a:off x="1294526" y="1219200"/>
            <a:ext cx="959977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5118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BE04-7182-E44C-8492-1F9B0AB86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SDN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12340-6FB0-7349-8CE1-99307648E9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223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2A7A1A-7A3E-DC47-AD2A-B50F4395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Matters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A0165-4C5E-1A46-8623-A5BA0BA0C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447799"/>
            <a:ext cx="11277599" cy="3964162"/>
          </a:xfrm>
        </p:spPr>
        <p:txBody>
          <a:bodyPr/>
          <a:lstStyle/>
          <a:p>
            <a:r>
              <a:rPr lang="en-US" dirty="0"/>
              <a:t>Reduces training burden</a:t>
            </a:r>
          </a:p>
          <a:p>
            <a:r>
              <a:rPr lang="en-US" dirty="0"/>
              <a:t>Minimizes peer review</a:t>
            </a:r>
          </a:p>
          <a:p>
            <a:r>
              <a:rPr lang="en-US" dirty="0"/>
              <a:t>Aids in cost control</a:t>
            </a:r>
          </a:p>
          <a:p>
            <a:r>
              <a:rPr lang="en-US" dirty="0"/>
              <a:t>Leads to higher quality of service</a:t>
            </a:r>
          </a:p>
          <a:p>
            <a:pPr lvl="1"/>
            <a:r>
              <a:rPr lang="en-US" dirty="0"/>
              <a:t>Lower error rates (particularly catastrophic errors)</a:t>
            </a:r>
          </a:p>
          <a:p>
            <a:pPr lvl="1"/>
            <a:r>
              <a:rPr lang="en-US" dirty="0"/>
              <a:t>Consistent service delivery</a:t>
            </a:r>
          </a:p>
          <a:p>
            <a:pPr lvl="1"/>
            <a:r>
              <a:rPr lang="en-US" dirty="0"/>
              <a:t>Faster moves, adds, and changes</a:t>
            </a:r>
          </a:p>
          <a:p>
            <a:pPr lvl="1"/>
            <a:r>
              <a:rPr lang="en-US" dirty="0"/>
              <a:t>Customer-initiated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2825837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TT Template - 16x9">
  <a:themeElements>
    <a:clrScheme name="NTT_v01">
      <a:dk1>
        <a:srgbClr val="000000"/>
      </a:dk1>
      <a:lt1>
        <a:srgbClr val="FFFFFF"/>
      </a:lt1>
      <a:dk2>
        <a:srgbClr val="D3DEE4"/>
      </a:dk2>
      <a:lt2>
        <a:srgbClr val="707F86"/>
      </a:lt2>
      <a:accent1>
        <a:srgbClr val="004386"/>
      </a:accent1>
      <a:accent2>
        <a:srgbClr val="FDD000"/>
      </a:accent2>
      <a:accent3>
        <a:srgbClr val="005E1F"/>
      </a:accent3>
      <a:accent4>
        <a:srgbClr val="0098D8"/>
      </a:accent4>
      <a:accent5>
        <a:srgbClr val="F6AA00"/>
      </a:accent5>
      <a:accent6>
        <a:srgbClr val="7E0000"/>
      </a:accent6>
      <a:hlink>
        <a:srgbClr val="0077AA"/>
      </a:hlink>
      <a:folHlink>
        <a:srgbClr val="0055AA"/>
      </a:folHlink>
    </a:clrScheme>
    <a:fontScheme name="Tripw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TT_Template_16x9-v03.potx" id="{79070BB7-0463-42D6-9ECB-A4D021FEA366}" vid="{B4440637-D2B2-4E40-912E-DDD958B26D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86A58273DCA4B9B9729BFAD5DE487" ma:contentTypeVersion="9" ma:contentTypeDescription="Create a new document." ma:contentTypeScope="" ma:versionID="cd665118b8453cc4138ed6e96ecfc0cf">
  <xsd:schema xmlns:xsd="http://www.w3.org/2001/XMLSchema" xmlns:xs="http://www.w3.org/2001/XMLSchema" xmlns:p="http://schemas.microsoft.com/office/2006/metadata/properties" xmlns:ns2="c5666b86-1ff9-4281-928e-d1c2db7be4bb" xmlns:ns3="http://schemas.microsoft.com/sharepoint/v4" targetNamespace="http://schemas.microsoft.com/office/2006/metadata/properties" ma:root="true" ma:fieldsID="c0b6f6419622f5bc9ddec431fc9d99d1" ns2:_="" ns3:_="">
    <xsd:import namespace="c5666b86-1ff9-4281-928e-d1c2db7be4b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File_x0020_Creation_x0020_Date" minOccurs="0"/>
                <xsd:element ref="ns2:File_x0020_Share_x0020_Link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66b86-1ff9-4281-928e-d1c2db7be4bb" elementFormDefault="qualified">
    <xsd:import namespace="http://schemas.microsoft.com/office/2006/documentManagement/types"/>
    <xsd:import namespace="http://schemas.microsoft.com/office/infopath/2007/PartnerControls"/>
    <xsd:element name="File_x0020_Creation_x0020_Date" ma:index="8" nillable="true" ma:displayName="File Creation Date" ma:format="DateOnly" ma:internalName="File_x0020_Creation_x0020_Date">
      <xsd:simpleType>
        <xsd:restriction base="dms:DateTime"/>
      </xsd:simpleType>
    </xsd:element>
    <xsd:element name="File_x0020_Share_x0020_Link" ma:index="9" nillable="true" ma:displayName="File Share Link" ma:format="Hyperlink" ma:internalName="File_x0020_Shar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Share_x0020_Link xmlns="c5666b86-1ff9-4281-928e-d1c2db7be4bb">
      <Url xsi:nil="true"/>
      <Description xsi:nil="true"/>
    </File_x0020_Share_x0020_Link>
    <File_x0020_Creation_x0020_Date xmlns="c5666b86-1ff9-4281-928e-d1c2db7be4bb" xsi:nil="true"/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A69FC5-E9F0-468E-B3C9-B57196623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66b86-1ff9-4281-928e-d1c2db7be4b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B4667A-484E-48DF-9B45-9567F6A2F7A7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5666b86-1ff9-4281-928e-d1c2db7be4b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C26CAF-F7A0-4B77-8A01-75558E4570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1168</Words>
  <Application>Microsoft Office PowerPoint</Application>
  <PresentationFormat>Custom</PresentationFormat>
  <Paragraphs>198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Lucida Console</vt:lpstr>
      <vt:lpstr>Segoe UI</vt:lpstr>
      <vt:lpstr>Wingdings</vt:lpstr>
      <vt:lpstr>NTT Template - 16x9</vt:lpstr>
      <vt:lpstr>Configuration   Management in the         NTT Com Global IP Network</vt:lpstr>
      <vt:lpstr>Who We Are</vt:lpstr>
      <vt:lpstr>Are we talking about SDN?</vt:lpstr>
      <vt:lpstr>What is SDN?</vt:lpstr>
      <vt:lpstr>Traditional Network</vt:lpstr>
      <vt:lpstr>Software Defined Network</vt:lpstr>
      <vt:lpstr>Hybrid SDN</vt:lpstr>
      <vt:lpstr>Is SDN Important?</vt:lpstr>
      <vt:lpstr>Automation Matters</vt:lpstr>
      <vt:lpstr>GIN 2009</vt:lpstr>
      <vt:lpstr>GIN 2019</vt:lpstr>
      <vt:lpstr>GIN Network Automation</vt:lpstr>
      <vt:lpstr>GUMS Overview</vt:lpstr>
      <vt:lpstr>“fully automated network configuration”? </vt:lpstr>
      <vt:lpstr>Brute force configuration management</vt:lpstr>
      <vt:lpstr>NETCONF?</vt:lpstr>
      <vt:lpstr>Tech Stack</vt:lpstr>
      <vt:lpstr>GUMS Workflow</vt:lpstr>
      <vt:lpstr>GUMS Evolution</vt:lpstr>
      <vt:lpstr>PowerPoint Presentation</vt:lpstr>
      <vt:lpstr>PowerPoint Presentation</vt:lpstr>
      <vt:lpstr>GUMS Evolution (cont.)</vt:lpstr>
      <vt:lpstr>GUMS Present and Future</vt:lpstr>
      <vt:lpstr>LAG Tool</vt:lpstr>
      <vt:lpstr>Before</vt:lpstr>
      <vt:lpstr>Before</vt:lpstr>
      <vt:lpstr>After</vt:lpstr>
      <vt:lpstr>Another Problem</vt:lpstr>
      <vt:lpstr>Migration Tool</vt:lpstr>
      <vt:lpstr>PowerPoint Presentation</vt:lpstr>
      <vt:lpstr>What About Your Network?</vt:lpstr>
      <vt:lpstr>Basic Facts</vt:lpstr>
      <vt:lpstr>Start Simple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GIN Systems, Applications, and Software</dc:title>
  <dc:creator>Shawn Morris</dc:creator>
  <cp:lastModifiedBy>Fernando Costantino</cp:lastModifiedBy>
  <cp:revision>24</cp:revision>
  <dcterms:created xsi:type="dcterms:W3CDTF">2019-04-26T17:13:32Z</dcterms:created>
  <dcterms:modified xsi:type="dcterms:W3CDTF">2019-05-07T04:56:45Z</dcterms:modified>
</cp:coreProperties>
</file>