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61" r:id="rId4"/>
    <p:sldId id="260" r:id="rId5"/>
    <p:sldId id="286" r:id="rId6"/>
    <p:sldId id="258" r:id="rId7"/>
    <p:sldId id="263" r:id="rId8"/>
    <p:sldId id="267" r:id="rId9"/>
    <p:sldId id="262" r:id="rId10"/>
    <p:sldId id="269" r:id="rId11"/>
    <p:sldId id="270" r:id="rId12"/>
    <p:sldId id="265" r:id="rId13"/>
    <p:sldId id="266" r:id="rId14"/>
    <p:sldId id="268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01B"/>
    <a:srgbClr val="B7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46" autoAdjust="0"/>
  </p:normalViewPr>
  <p:slideViewPr>
    <p:cSldViewPr snapToGrid="0" snapToObjects="1">
      <p:cViewPr varScale="1">
        <p:scale>
          <a:sx n="108" d="100"/>
          <a:sy n="108" d="100"/>
        </p:scale>
        <p:origin x="-1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6DD89-0C72-764C-ADB6-09E98D295F79}" type="datetimeFigureOut">
              <a:rPr lang="it-IT" smtClean="0"/>
              <a:t>08/05/19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9225F-9C6F-5B4C-AACE-568B44B2F8D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453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56DE-22C7-194F-9D98-1A887E76C369}" type="datetimeFigureOut">
              <a:rPr lang="it-IT" smtClean="0"/>
              <a:t>08/05/19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A9840-7191-D24C-801E-DEF645FDCE5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63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9840-7191-D24C-801E-DEF645FDCE5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10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9840-7191-D24C-801E-DEF645FDCE50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420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9840-7191-D24C-801E-DEF645FDCE50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420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9840-7191-D24C-801E-DEF645FDCE50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420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9840-7191-D24C-801E-DEF645FDCE50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420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9840-7191-D24C-801E-DEF645FDCE50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420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9840-7191-D24C-801E-DEF645FDCE50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420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9840-7191-D24C-801E-DEF645FDCE50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420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9840-7191-D24C-801E-DEF645FDCE50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420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9840-7191-D24C-801E-DEF645FDCE50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420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9840-7191-D24C-801E-DEF645FDCE5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686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9840-7191-D24C-801E-DEF645FDCE5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16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9840-7191-D24C-801E-DEF645FDCE5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420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9840-7191-D24C-801E-DEF645FDCE5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420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9840-7191-D24C-801E-DEF645FDCE5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420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9840-7191-D24C-801E-DEF645FDCE5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420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9840-7191-D24C-801E-DEF645FDCE5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420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9840-7191-D24C-801E-DEF645FDCE5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42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r>
              <a:rPr lang="it-IT" dirty="0" err="1"/>
              <a:t>May</a:t>
            </a:r>
            <a:r>
              <a:rPr lang="it-IT" dirty="0"/>
              <a:t> 10th  2019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ITNOG5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C9CD8A9-BE0A-E144-9078-19C4E608E06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088996C2-4FD3-0F48-8353-81499CB7CCCA}" type="datetimeFigureOut">
              <a:rPr lang="it-IT" smtClean="0"/>
              <a:t>08/05/19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C9CD8A9-BE0A-E144-9078-19C4E608E06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088996C2-4FD3-0F48-8353-81499CB7CCCA}" type="datetimeFigureOut">
              <a:rPr lang="it-IT" smtClean="0"/>
              <a:t>08/05/19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C9CD8A9-BE0A-E144-9078-19C4E608E06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088996C2-4FD3-0F48-8353-81499CB7CCCA}" type="datetimeFigureOut">
              <a:rPr lang="it-IT" smtClean="0"/>
              <a:t>08/05/19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C9CD8A9-BE0A-E144-9078-19C4E608E06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088996C2-4FD3-0F48-8353-81499CB7CCCA}" type="datetimeFigureOut">
              <a:rPr lang="it-IT" smtClean="0"/>
              <a:t>08/05/19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C9CD8A9-BE0A-E144-9078-19C4E608E06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088996C2-4FD3-0F48-8353-81499CB7CCCA}" type="datetimeFigureOut">
              <a:rPr lang="it-IT" smtClean="0"/>
              <a:t>08/05/19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C9CD8A9-BE0A-E144-9078-19C4E608E06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088996C2-4FD3-0F48-8353-81499CB7CCCA}" type="datetimeFigureOut">
              <a:rPr lang="it-IT" smtClean="0"/>
              <a:t>08/05/19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C9CD8A9-BE0A-E144-9078-19C4E608E06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088996C2-4FD3-0F48-8353-81499CB7CCCA}" type="datetimeFigureOut">
              <a:rPr lang="it-IT" smtClean="0"/>
              <a:t>08/05/19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C9CD8A9-BE0A-E144-9078-19C4E608E06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088996C2-4FD3-0F48-8353-81499CB7CCCA}" type="datetimeFigureOut">
              <a:rPr lang="it-IT" smtClean="0"/>
              <a:t>08/05/19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C9CD8A9-BE0A-E144-9078-19C4E608E06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088996C2-4FD3-0F48-8353-81499CB7CCCA}" type="datetimeFigureOut">
              <a:rPr lang="it-IT" smtClean="0"/>
              <a:t>08/05/19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C9CD8A9-BE0A-E144-9078-19C4E608E06C}" type="slidenum">
              <a:rPr lang="it-IT" smtClean="0"/>
              <a:t>‹n.›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088996C2-4FD3-0F48-8353-81499CB7CCCA}" type="datetimeFigureOut">
              <a:rPr lang="it-IT" smtClean="0"/>
              <a:t>08/05/19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C9CD8A9-BE0A-E144-9078-19C4E608E06C}" type="slidenum">
              <a:rPr lang="it-IT" smtClean="0"/>
              <a:t>‹n.›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pe.net/manage-ips-and-asns/resource-management/certification/tools-and-resources" TargetMode="External"/><Relationship Id="rId4" Type="http://schemas.openxmlformats.org/officeDocument/2006/relationships/hyperlink" Target="https://github.com/cloudflare/cfrpki%23octorpki" TargetMode="External"/><Relationship Id="rId5" Type="http://schemas.openxmlformats.org/officeDocument/2006/relationships/hyperlink" Target="https://github.com/dragonresearch/rpki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lnetlabs.nl/projects/rpki/routinator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ortal.ripe.net/rpki-enduser" TargetMode="External"/><Relationship Id="rId3" Type="http://schemas.openxmlformats.org/officeDocument/2006/relationships/hyperlink" Target="https://my.ripe.net/%23/rpk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4120" y="2055107"/>
            <a:ext cx="4821379" cy="714103"/>
          </a:xfrm>
        </p:spPr>
        <p:txBody>
          <a:bodyPr>
            <a:normAutofit/>
          </a:bodyPr>
          <a:lstStyle/>
          <a:p>
            <a:r>
              <a:rPr lang="it-IT" sz="3800" b="1" dirty="0" smtClean="0">
                <a:latin typeface="Avenir Book"/>
                <a:cs typeface="Avenir Book"/>
              </a:rPr>
              <a:t>RPKI: a </a:t>
            </a:r>
            <a:r>
              <a:rPr lang="it-IT" sz="3800" b="1" dirty="0" err="1" smtClean="0">
                <a:latin typeface="Avenir Book"/>
                <a:cs typeface="Avenir Book"/>
              </a:rPr>
              <a:t>practical</a:t>
            </a:r>
            <a:r>
              <a:rPr lang="it-IT" sz="3800" b="1" dirty="0" smtClean="0">
                <a:latin typeface="Avenir Book"/>
                <a:cs typeface="Avenir Book"/>
              </a:rPr>
              <a:t> guide</a:t>
            </a:r>
            <a:endParaRPr lang="it-IT" sz="3800" b="1" dirty="0">
              <a:latin typeface="Avenir Book"/>
              <a:cs typeface="Avenir Book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318290" y="3874655"/>
            <a:ext cx="4412632" cy="1752600"/>
          </a:xfrm>
        </p:spPr>
        <p:txBody>
          <a:bodyPr>
            <a:normAutofit/>
          </a:bodyPr>
          <a:lstStyle/>
          <a:p>
            <a:r>
              <a:rPr lang="it-IT" sz="2000" b="1" dirty="0">
                <a:solidFill>
                  <a:schemeClr val="tx1"/>
                </a:solidFill>
                <a:latin typeface="Avenir Book"/>
                <a:cs typeface="Avenir Book"/>
              </a:rPr>
              <a:t>Flavio Luciani - NAMEX</a:t>
            </a:r>
          </a:p>
          <a:p>
            <a:r>
              <a:rPr lang="it-IT" sz="2000" b="1" dirty="0">
                <a:solidFill>
                  <a:schemeClr val="tx1"/>
                </a:solidFill>
                <a:latin typeface="Avenir Book"/>
                <a:cs typeface="Avenir Book"/>
              </a:rPr>
              <a:t>Marco Paesani </a:t>
            </a:r>
            <a:r>
              <a:rPr lang="mr-IN" sz="2000" b="1" dirty="0">
                <a:solidFill>
                  <a:schemeClr val="tx1"/>
                </a:solidFill>
                <a:latin typeface="Avenir Book"/>
                <a:cs typeface="Avenir Book"/>
              </a:rPr>
              <a:t>–</a:t>
            </a:r>
            <a:r>
              <a:rPr lang="it-IT" sz="2000" b="1" dirty="0">
                <a:solidFill>
                  <a:schemeClr val="tx1"/>
                </a:solidFill>
                <a:latin typeface="Avenir Book"/>
                <a:cs typeface="Avenir Book"/>
              </a:rPr>
              <a:t> </a:t>
            </a:r>
            <a:r>
              <a:rPr lang="it-IT" sz="2000" b="1" dirty="0" err="1">
                <a:solidFill>
                  <a:schemeClr val="tx1"/>
                </a:solidFill>
                <a:latin typeface="Avenir Book"/>
                <a:cs typeface="Avenir Book"/>
              </a:rPr>
              <a:t>Fiber</a:t>
            </a:r>
            <a:r>
              <a:rPr lang="it-IT" sz="2000" b="1" dirty="0">
                <a:solidFill>
                  <a:schemeClr val="tx1"/>
                </a:solidFill>
                <a:latin typeface="Avenir Book"/>
                <a:cs typeface="Avenir Book"/>
              </a:rPr>
              <a:t> Telecom</a:t>
            </a:r>
          </a:p>
          <a:p>
            <a:r>
              <a:rPr lang="it-IT" sz="2000" b="1" dirty="0">
                <a:solidFill>
                  <a:schemeClr val="tx1"/>
                </a:solidFill>
                <a:latin typeface="Avenir Book"/>
                <a:cs typeface="Avenir Book"/>
              </a:rPr>
              <a:t>Massimiliano Stucchi </a:t>
            </a:r>
            <a:r>
              <a:rPr lang="mr-IN" sz="2000" b="1" dirty="0">
                <a:solidFill>
                  <a:schemeClr val="tx1"/>
                </a:solidFill>
                <a:latin typeface="Avenir Book"/>
                <a:cs typeface="Avenir Book"/>
              </a:rPr>
              <a:t>–</a:t>
            </a:r>
            <a:r>
              <a:rPr lang="it-IT" sz="2000" b="1" dirty="0">
                <a:solidFill>
                  <a:schemeClr val="tx1"/>
                </a:solidFill>
                <a:latin typeface="Avenir Book"/>
                <a:cs typeface="Avenir Book"/>
              </a:rPr>
              <a:t> Ripe NCC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163526" y="6118804"/>
            <a:ext cx="6400800" cy="500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solidFill>
                  <a:schemeClr val="tx1"/>
                </a:solidFill>
                <a:latin typeface="Avenir Book"/>
                <a:cs typeface="Avenir Book"/>
              </a:rPr>
              <a:t>ITNOG5 - Bologna, 10th </a:t>
            </a:r>
            <a:r>
              <a:rPr lang="it-IT" sz="1800" dirty="0" err="1">
                <a:solidFill>
                  <a:schemeClr val="tx1"/>
                </a:solidFill>
                <a:latin typeface="Avenir Book"/>
                <a:cs typeface="Avenir Book"/>
              </a:rPr>
              <a:t>May</a:t>
            </a:r>
            <a:r>
              <a:rPr lang="it-IT" sz="1800" dirty="0">
                <a:solidFill>
                  <a:schemeClr val="tx1"/>
                </a:solidFill>
                <a:latin typeface="Avenir Book"/>
                <a:cs typeface="Avenir Book"/>
              </a:rPr>
              <a:t> 2019</a:t>
            </a:r>
          </a:p>
        </p:txBody>
      </p:sp>
      <p:pic>
        <p:nvPicPr>
          <p:cNvPr id="4" name="Immagine 3" descr="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5" y="363680"/>
            <a:ext cx="1466273" cy="1466273"/>
          </a:xfrm>
          <a:prstGeom prst="rect">
            <a:avLst/>
          </a:prstGeom>
        </p:spPr>
      </p:pic>
      <p:pic>
        <p:nvPicPr>
          <p:cNvPr id="6" name="Immagin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6" y="646852"/>
            <a:ext cx="1165156" cy="105640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59003" y="2794077"/>
            <a:ext cx="4180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chemeClr val="tx2">
                    <a:lumMod val="75000"/>
                  </a:schemeClr>
                </a:solidFill>
              </a:rPr>
              <a:t>securitas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2">
                    <a:lumMod val="75000"/>
                  </a:schemeClr>
                </a:solidFill>
              </a:rPr>
              <a:t>securitate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 mutua </a:t>
            </a:r>
            <a:r>
              <a:rPr lang="it-IT" b="1" dirty="0" err="1">
                <a:solidFill>
                  <a:schemeClr val="tx2">
                    <a:lumMod val="75000"/>
                  </a:schemeClr>
                </a:solidFill>
              </a:rPr>
              <a:t>paciscenda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 est</a:t>
            </a:r>
          </a:p>
        </p:txBody>
      </p:sp>
      <p:pic>
        <p:nvPicPr>
          <p:cNvPr id="8" name="Immagine 7" descr="Fiber_Telecom_logo_ne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086" y="646852"/>
            <a:ext cx="2805546" cy="93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4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 err="1">
                <a:latin typeface="Avenir Book"/>
                <a:cs typeface="Avenir Book"/>
              </a:rPr>
              <a:t>Route</a:t>
            </a:r>
            <a:r>
              <a:rPr lang="it-IT" b="1" dirty="0">
                <a:latin typeface="Avenir Book"/>
                <a:cs typeface="Avenir Book"/>
              </a:rPr>
              <a:t> </a:t>
            </a:r>
            <a:r>
              <a:rPr lang="it-IT" b="1" dirty="0" err="1">
                <a:latin typeface="Avenir Book"/>
                <a:cs typeface="Avenir Book"/>
              </a:rPr>
              <a:t>Origin</a:t>
            </a:r>
            <a:r>
              <a:rPr lang="it-IT" b="1" dirty="0">
                <a:latin typeface="Avenir Book"/>
                <a:cs typeface="Avenir Book"/>
              </a:rPr>
              <a:t> </a:t>
            </a:r>
            <a:r>
              <a:rPr lang="it-IT" b="1" dirty="0" err="1">
                <a:latin typeface="Avenir Book"/>
                <a:cs typeface="Avenir Book"/>
              </a:rPr>
              <a:t>Validation</a:t>
            </a:r>
            <a:endParaRPr lang="it-IT" b="1" dirty="0">
              <a:latin typeface="Avenir Book"/>
              <a:cs typeface="Avenir Book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6145" y="1244866"/>
            <a:ext cx="8420594" cy="26240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600" dirty="0">
                <a:latin typeface="Avenir Book"/>
                <a:cs typeface="Avenir Book"/>
              </a:rPr>
              <a:t>A </a:t>
            </a:r>
            <a:r>
              <a:rPr lang="it-IT" sz="1600" dirty="0" err="1">
                <a:latin typeface="Avenir Book"/>
                <a:cs typeface="Avenir Book"/>
              </a:rPr>
              <a:t>dedicated</a:t>
            </a:r>
            <a:r>
              <a:rPr lang="it-IT" sz="1600" dirty="0">
                <a:latin typeface="Avenir Book"/>
                <a:cs typeface="Avenir Book"/>
              </a:rPr>
              <a:t> software (</a:t>
            </a:r>
            <a:r>
              <a:rPr lang="it-IT" sz="1600" dirty="0" err="1">
                <a:latin typeface="Avenir Book"/>
                <a:cs typeface="Avenir Book"/>
              </a:rPr>
              <a:t>validator</a:t>
            </a:r>
            <a:r>
              <a:rPr lang="it-IT" sz="1600" dirty="0">
                <a:latin typeface="Avenir Book"/>
                <a:cs typeface="Avenir Book"/>
              </a:rPr>
              <a:t>) </a:t>
            </a:r>
            <a:r>
              <a:rPr lang="it-IT" sz="1600" dirty="0" err="1">
                <a:latin typeface="Avenir Book"/>
                <a:cs typeface="Avenir Book"/>
              </a:rPr>
              <a:t>downloads</a:t>
            </a:r>
            <a:r>
              <a:rPr lang="it-IT" sz="1600" dirty="0">
                <a:latin typeface="Avenir Book"/>
                <a:cs typeface="Avenir Book"/>
              </a:rPr>
              <a:t> a </a:t>
            </a:r>
            <a:r>
              <a:rPr lang="it-IT" sz="1600" dirty="0" err="1">
                <a:latin typeface="Avenir Book"/>
                <a:cs typeface="Avenir Book"/>
              </a:rPr>
              <a:t>local</a:t>
            </a:r>
            <a:r>
              <a:rPr lang="it-IT" sz="1600" dirty="0">
                <a:latin typeface="Avenir Book"/>
                <a:cs typeface="Avenir Book"/>
              </a:rPr>
              <a:t> copy of </a:t>
            </a:r>
            <a:r>
              <a:rPr lang="it-IT" sz="1600" dirty="0" err="1">
                <a:latin typeface="Avenir Book"/>
                <a:cs typeface="Avenir Book"/>
              </a:rPr>
              <a:t>all</a:t>
            </a:r>
            <a:r>
              <a:rPr lang="it-IT" sz="1600" dirty="0">
                <a:latin typeface="Avenir Book"/>
                <a:cs typeface="Avenir Book"/>
              </a:rPr>
              <a:t> </a:t>
            </a:r>
            <a:r>
              <a:rPr lang="it-IT" sz="1600" dirty="0" err="1">
                <a:latin typeface="Avenir Book"/>
                <a:cs typeface="Avenir Book"/>
              </a:rPr>
              <a:t>signed</a:t>
            </a:r>
            <a:r>
              <a:rPr lang="it-IT" sz="1600" dirty="0">
                <a:latin typeface="Avenir Book"/>
                <a:cs typeface="Avenir Book"/>
              </a:rPr>
              <a:t> </a:t>
            </a:r>
            <a:r>
              <a:rPr lang="it-IT" sz="1600" dirty="0" err="1">
                <a:latin typeface="Avenir Book"/>
                <a:cs typeface="Avenir Book"/>
              </a:rPr>
              <a:t>objects</a:t>
            </a:r>
            <a:r>
              <a:rPr lang="it-IT" sz="1600" dirty="0">
                <a:latin typeface="Avenir Book"/>
                <a:cs typeface="Avenir Book"/>
              </a:rPr>
              <a:t> from the </a:t>
            </a:r>
            <a:r>
              <a:rPr lang="it-IT" sz="1600" dirty="0" err="1">
                <a:latin typeface="Avenir Book"/>
                <a:cs typeface="Avenir Book"/>
              </a:rPr>
              <a:t>RIRs</a:t>
            </a:r>
            <a:endParaRPr lang="it-IT" sz="1600" dirty="0">
              <a:latin typeface="Avenir Book"/>
              <a:cs typeface="Avenir Book"/>
            </a:endParaRPr>
          </a:p>
          <a:p>
            <a:pPr algn="just"/>
            <a:r>
              <a:rPr lang="it-IT" sz="1600" dirty="0">
                <a:latin typeface="Avenir Book"/>
                <a:cs typeface="Avenir Book"/>
              </a:rPr>
              <a:t>The </a:t>
            </a:r>
            <a:r>
              <a:rPr lang="it-IT" sz="1600" dirty="0" err="1">
                <a:latin typeface="Avenir Book"/>
                <a:cs typeface="Avenir Book"/>
              </a:rPr>
              <a:t>result</a:t>
            </a:r>
            <a:r>
              <a:rPr lang="it-IT" sz="1600" dirty="0">
                <a:latin typeface="Avenir Book"/>
                <a:cs typeface="Avenir Book"/>
              </a:rPr>
              <a:t> </a:t>
            </a:r>
            <a:r>
              <a:rPr lang="it-IT" sz="1600" dirty="0" err="1">
                <a:latin typeface="Avenir Book"/>
                <a:cs typeface="Avenir Book"/>
              </a:rPr>
              <a:t>is</a:t>
            </a:r>
            <a:r>
              <a:rPr lang="it-IT" sz="1600" dirty="0">
                <a:latin typeface="Avenir Book"/>
                <a:cs typeface="Avenir Book"/>
              </a:rPr>
              <a:t> a list of </a:t>
            </a:r>
            <a:r>
              <a:rPr lang="it-IT" sz="1600" dirty="0" err="1">
                <a:latin typeface="Avenir Book"/>
                <a:cs typeface="Avenir Book"/>
              </a:rPr>
              <a:t>all</a:t>
            </a:r>
            <a:r>
              <a:rPr lang="it-IT" sz="1600" dirty="0">
                <a:latin typeface="Avenir Book"/>
                <a:cs typeface="Avenir Book"/>
              </a:rPr>
              <a:t> </a:t>
            </a:r>
            <a:r>
              <a:rPr lang="it-IT" sz="1600" dirty="0" err="1">
                <a:latin typeface="Avenir Book"/>
                <a:cs typeface="Avenir Book"/>
              </a:rPr>
              <a:t>valid</a:t>
            </a:r>
            <a:r>
              <a:rPr lang="it-IT" sz="1600" dirty="0">
                <a:latin typeface="Avenir Book"/>
                <a:cs typeface="Avenir Book"/>
              </a:rPr>
              <a:t> </a:t>
            </a:r>
            <a:r>
              <a:rPr lang="it-IT" sz="1600" dirty="0" err="1">
                <a:latin typeface="Avenir Book"/>
                <a:cs typeface="Avenir Book"/>
              </a:rPr>
              <a:t>combinations</a:t>
            </a:r>
            <a:r>
              <a:rPr lang="it-IT" sz="1600" dirty="0">
                <a:latin typeface="Avenir Book"/>
                <a:cs typeface="Avenir Book"/>
              </a:rPr>
              <a:t> of </a:t>
            </a:r>
            <a:r>
              <a:rPr lang="it-IT" sz="1600" dirty="0" err="1">
                <a:latin typeface="Avenir Book"/>
                <a:cs typeface="Avenir Book"/>
              </a:rPr>
              <a:t>ASNs</a:t>
            </a:r>
            <a:r>
              <a:rPr lang="it-IT" sz="1600" dirty="0">
                <a:latin typeface="Avenir Book"/>
                <a:cs typeface="Avenir Book"/>
              </a:rPr>
              <a:t> and </a:t>
            </a:r>
            <a:r>
              <a:rPr lang="it-IT" sz="1600" dirty="0" err="1">
                <a:latin typeface="Avenir Book"/>
                <a:cs typeface="Avenir Book"/>
              </a:rPr>
              <a:t>prefixes</a:t>
            </a:r>
            <a:r>
              <a:rPr lang="it-IT" sz="1600" dirty="0">
                <a:latin typeface="Avenir Book"/>
                <a:cs typeface="Avenir Book"/>
              </a:rPr>
              <a:t>, the “</a:t>
            </a:r>
            <a:r>
              <a:rPr lang="it-IT" sz="1600" dirty="0" err="1">
                <a:latin typeface="Avenir Book"/>
                <a:cs typeface="Avenir Book"/>
              </a:rPr>
              <a:t>validated</a:t>
            </a:r>
            <a:r>
              <a:rPr lang="it-IT" sz="1600" dirty="0">
                <a:latin typeface="Avenir Book"/>
                <a:cs typeface="Avenir Book"/>
              </a:rPr>
              <a:t> cache”</a:t>
            </a:r>
          </a:p>
          <a:p>
            <a:pPr algn="just"/>
            <a:r>
              <a:rPr lang="it-IT" sz="1600" dirty="0" err="1">
                <a:latin typeface="Avenir Book"/>
                <a:cs typeface="Avenir Book"/>
              </a:rPr>
              <a:t>Validated</a:t>
            </a:r>
            <a:r>
              <a:rPr lang="it-IT" sz="1600" dirty="0">
                <a:latin typeface="Avenir Book"/>
                <a:cs typeface="Avenir Book"/>
              </a:rPr>
              <a:t> ROA </a:t>
            </a:r>
            <a:r>
              <a:rPr lang="it-IT" sz="1600" dirty="0" err="1">
                <a:latin typeface="Avenir Book"/>
                <a:cs typeface="Avenir Book"/>
              </a:rPr>
              <a:t>contents</a:t>
            </a:r>
            <a:r>
              <a:rPr lang="it-IT" sz="1600" dirty="0">
                <a:latin typeface="Avenir Book"/>
                <a:cs typeface="Avenir Book"/>
              </a:rPr>
              <a:t> are </a:t>
            </a:r>
            <a:r>
              <a:rPr lang="it-IT" sz="1600" dirty="0" err="1">
                <a:latin typeface="Avenir Book"/>
                <a:cs typeface="Avenir Book"/>
              </a:rPr>
              <a:t>called</a:t>
            </a:r>
            <a:r>
              <a:rPr lang="it-IT" sz="1600" dirty="0">
                <a:latin typeface="Avenir Book"/>
                <a:cs typeface="Avenir Book"/>
              </a:rPr>
              <a:t> “</a:t>
            </a:r>
            <a:r>
              <a:rPr lang="it-IT" sz="1600" dirty="0" err="1">
                <a:latin typeface="Avenir Book"/>
                <a:cs typeface="Avenir Book"/>
              </a:rPr>
              <a:t>Validated</a:t>
            </a:r>
            <a:r>
              <a:rPr lang="it-IT" sz="1600" dirty="0">
                <a:latin typeface="Avenir Book"/>
                <a:cs typeface="Avenir Book"/>
              </a:rPr>
              <a:t> ROA </a:t>
            </a:r>
            <a:r>
              <a:rPr lang="it-IT" sz="1600" dirty="0" err="1">
                <a:latin typeface="Avenir Book"/>
                <a:cs typeface="Avenir Book"/>
              </a:rPr>
              <a:t>Payload</a:t>
            </a:r>
            <a:r>
              <a:rPr lang="it-IT" sz="1600" dirty="0">
                <a:latin typeface="Avenir Book"/>
                <a:cs typeface="Avenir Book"/>
              </a:rPr>
              <a:t>” (</a:t>
            </a:r>
            <a:r>
              <a:rPr lang="it-IT" sz="1600" dirty="0" err="1">
                <a:latin typeface="Avenir Book"/>
                <a:cs typeface="Avenir Book"/>
              </a:rPr>
              <a:t>VRPs</a:t>
            </a:r>
            <a:r>
              <a:rPr lang="it-IT" sz="1600" dirty="0">
                <a:latin typeface="Avenir Book"/>
                <a:cs typeface="Avenir Book"/>
              </a:rPr>
              <a:t>)</a:t>
            </a:r>
          </a:p>
          <a:p>
            <a:pPr algn="just"/>
            <a:r>
              <a:rPr lang="it-IT" sz="1600" dirty="0" err="1">
                <a:latin typeface="Avenir Book"/>
                <a:cs typeface="Avenir Book"/>
              </a:rPr>
              <a:t>Routers</a:t>
            </a:r>
            <a:r>
              <a:rPr lang="it-IT" sz="1600" dirty="0">
                <a:latin typeface="Avenir Book"/>
                <a:cs typeface="Avenir Book"/>
              </a:rPr>
              <a:t> </a:t>
            </a:r>
            <a:r>
              <a:rPr lang="it-IT" sz="1600" dirty="0" err="1">
                <a:latin typeface="Avenir Book"/>
                <a:cs typeface="Avenir Book"/>
              </a:rPr>
              <a:t>query</a:t>
            </a:r>
            <a:r>
              <a:rPr lang="it-IT" sz="1600" dirty="0">
                <a:latin typeface="Avenir Book"/>
                <a:cs typeface="Avenir Book"/>
              </a:rPr>
              <a:t> the </a:t>
            </a:r>
            <a:r>
              <a:rPr lang="it-IT" sz="1600" dirty="0" err="1">
                <a:latin typeface="Avenir Book"/>
                <a:cs typeface="Avenir Book"/>
              </a:rPr>
              <a:t>validator</a:t>
            </a:r>
            <a:r>
              <a:rPr lang="it-IT" sz="1600" dirty="0">
                <a:latin typeface="Avenir Book"/>
                <a:cs typeface="Avenir Book"/>
              </a:rPr>
              <a:t> software (</a:t>
            </a:r>
            <a:r>
              <a:rPr lang="it-IT" sz="1600" dirty="0" err="1">
                <a:latin typeface="Avenir Book"/>
                <a:cs typeface="Avenir Book"/>
              </a:rPr>
              <a:t>rtr</a:t>
            </a:r>
            <a:r>
              <a:rPr lang="it-IT" sz="1600" dirty="0">
                <a:latin typeface="Avenir Book"/>
                <a:cs typeface="Avenir Book"/>
              </a:rPr>
              <a:t> </a:t>
            </a:r>
            <a:r>
              <a:rPr lang="it-IT" sz="1600" dirty="0" err="1">
                <a:latin typeface="Avenir Book"/>
                <a:cs typeface="Avenir Book"/>
              </a:rPr>
              <a:t>protocol</a:t>
            </a:r>
            <a:r>
              <a:rPr lang="it-IT" sz="1600" dirty="0">
                <a:latin typeface="Avenir Book"/>
                <a:cs typeface="Avenir Book"/>
              </a:rPr>
              <a:t>) to </a:t>
            </a:r>
            <a:r>
              <a:rPr lang="it-IT" sz="1600" dirty="0" err="1">
                <a:latin typeface="Avenir Book"/>
                <a:cs typeface="Avenir Book"/>
              </a:rPr>
              <a:t>check</a:t>
            </a:r>
            <a:r>
              <a:rPr lang="it-IT" sz="1600" dirty="0">
                <a:latin typeface="Avenir Book"/>
                <a:cs typeface="Avenir Book"/>
              </a:rPr>
              <a:t> for </a:t>
            </a:r>
            <a:r>
              <a:rPr lang="it-IT" sz="1600" dirty="0" err="1">
                <a:latin typeface="Avenir Book"/>
                <a:cs typeface="Avenir Book"/>
              </a:rPr>
              <a:t>prefixes</a:t>
            </a:r>
            <a:r>
              <a:rPr lang="it-IT" sz="1600" dirty="0">
                <a:latin typeface="Avenir Book"/>
                <a:cs typeface="Avenir Book"/>
              </a:rPr>
              <a:t> </a:t>
            </a:r>
            <a:r>
              <a:rPr lang="it-IT" sz="1600" dirty="0" err="1">
                <a:latin typeface="Avenir Book"/>
                <a:cs typeface="Avenir Book"/>
              </a:rPr>
              <a:t>validity</a:t>
            </a:r>
            <a:endParaRPr lang="it-IT" sz="1600" dirty="0">
              <a:latin typeface="Avenir Book"/>
              <a:cs typeface="Avenir Book"/>
            </a:endParaRPr>
          </a:p>
          <a:p>
            <a:pPr algn="just"/>
            <a:endParaRPr lang="it-IT" sz="1600" dirty="0">
              <a:latin typeface="Avenir Book"/>
              <a:cs typeface="Avenir Book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843303" y="3455449"/>
            <a:ext cx="6863577" cy="3343272"/>
            <a:chOff x="768203" y="1577796"/>
            <a:chExt cx="8043884" cy="4774446"/>
          </a:xfrm>
        </p:grpSpPr>
        <p:sp>
          <p:nvSpPr>
            <p:cNvPr id="6" name="Rettangolo arrotondato 5"/>
            <p:cNvSpPr/>
            <p:nvPr/>
          </p:nvSpPr>
          <p:spPr>
            <a:xfrm>
              <a:off x="3914439" y="1959512"/>
              <a:ext cx="4897648" cy="218694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arrotondato 6"/>
            <p:cNvSpPr/>
            <p:nvPr/>
          </p:nvSpPr>
          <p:spPr>
            <a:xfrm>
              <a:off x="5747462" y="2308977"/>
              <a:ext cx="1231602" cy="64138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RIPE NCC</a:t>
              </a: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7131464" y="2308977"/>
              <a:ext cx="1231602" cy="64138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ARIN</a:t>
              </a:r>
            </a:p>
          </p:txBody>
        </p:sp>
        <p:sp>
          <p:nvSpPr>
            <p:cNvPr id="9" name="Rettangolo arrotondato 8"/>
            <p:cNvSpPr/>
            <p:nvPr/>
          </p:nvSpPr>
          <p:spPr>
            <a:xfrm>
              <a:off x="4347531" y="2308977"/>
              <a:ext cx="1231602" cy="64138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AFRINIC</a:t>
              </a:r>
            </a:p>
          </p:txBody>
        </p:sp>
        <p:sp>
          <p:nvSpPr>
            <p:cNvPr id="10" name="Rettangolo arrotondato 9"/>
            <p:cNvSpPr/>
            <p:nvPr/>
          </p:nvSpPr>
          <p:spPr>
            <a:xfrm>
              <a:off x="5131661" y="3231038"/>
              <a:ext cx="1231602" cy="64138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LACNIC</a:t>
              </a:r>
            </a:p>
          </p:txBody>
        </p:sp>
        <p:sp>
          <p:nvSpPr>
            <p:cNvPr id="11" name="Rettangolo arrotondato 10"/>
            <p:cNvSpPr/>
            <p:nvPr/>
          </p:nvSpPr>
          <p:spPr>
            <a:xfrm>
              <a:off x="6515663" y="3231038"/>
              <a:ext cx="1231602" cy="64138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APNIC</a:t>
              </a:r>
            </a:p>
          </p:txBody>
        </p:sp>
        <p:sp>
          <p:nvSpPr>
            <p:cNvPr id="12" name="Freccia bidirezionale verticale 11"/>
            <p:cNvSpPr/>
            <p:nvPr/>
          </p:nvSpPr>
          <p:spPr>
            <a:xfrm>
              <a:off x="5438012" y="4297268"/>
              <a:ext cx="282242" cy="846627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Freccia bidirezionale verticale 12"/>
            <p:cNvSpPr/>
            <p:nvPr/>
          </p:nvSpPr>
          <p:spPr>
            <a:xfrm>
              <a:off x="6081021" y="4297268"/>
              <a:ext cx="282242" cy="846627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Freccia bidirezionale verticale 13"/>
            <p:cNvSpPr/>
            <p:nvPr/>
          </p:nvSpPr>
          <p:spPr>
            <a:xfrm>
              <a:off x="6696822" y="4297268"/>
              <a:ext cx="282242" cy="846627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6004046" y="1577796"/>
              <a:ext cx="617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>
                  <a:latin typeface="Avenir Book"/>
                  <a:cs typeface="Avenir Book"/>
                </a:rPr>
                <a:t>RIRs</a:t>
              </a:r>
              <a:endParaRPr lang="it-IT" dirty="0">
                <a:latin typeface="Avenir Book"/>
                <a:cs typeface="Avenir Book"/>
              </a:endParaRP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5131661" y="5413277"/>
              <a:ext cx="2309253" cy="914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VALIDATOR</a:t>
              </a:r>
            </a:p>
          </p:txBody>
        </p:sp>
        <p:sp>
          <p:nvSpPr>
            <p:cNvPr id="17" name="Freccia bidirezionale orizzontale 16"/>
            <p:cNvSpPr/>
            <p:nvPr/>
          </p:nvSpPr>
          <p:spPr>
            <a:xfrm>
              <a:off x="2976359" y="5708315"/>
              <a:ext cx="2004906" cy="320693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076608" y="5389343"/>
              <a:ext cx="1697901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>
                  <a:latin typeface="Avenir Book"/>
                  <a:cs typeface="Avenir Book"/>
                </a:rPr>
                <a:t>RPKI RTR PROTOCOL</a:t>
              </a: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769751" y="5606592"/>
              <a:ext cx="1924366" cy="3726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1359894" y="6075243"/>
              <a:ext cx="7806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>
                  <a:latin typeface="Avenir Book"/>
                  <a:cs typeface="Avenir Book"/>
                </a:rPr>
                <a:t>ROUTER</a:t>
              </a: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768203" y="5143248"/>
              <a:ext cx="1924366" cy="3726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768203" y="4667092"/>
              <a:ext cx="1924366" cy="3726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3" name="Ovale 22"/>
          <p:cNvSpPr/>
          <p:nvPr/>
        </p:nvSpPr>
        <p:spPr>
          <a:xfrm>
            <a:off x="1699947" y="6322724"/>
            <a:ext cx="190524" cy="1539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1967808" y="6321188"/>
            <a:ext cx="190524" cy="1539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2237217" y="6321188"/>
            <a:ext cx="190524" cy="1539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1698399" y="5993060"/>
            <a:ext cx="190524" cy="1539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1966260" y="5991524"/>
            <a:ext cx="190524" cy="1539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2235669" y="5991524"/>
            <a:ext cx="190524" cy="1539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1711228" y="5664932"/>
            <a:ext cx="190524" cy="1539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1979089" y="5663396"/>
            <a:ext cx="190524" cy="1539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2248498" y="5663396"/>
            <a:ext cx="190524" cy="1539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239386" y="5484152"/>
            <a:ext cx="9954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latin typeface="Avenir Book"/>
                <a:cs typeface="Avenir Book"/>
              </a:rPr>
              <a:t>rsync</a:t>
            </a:r>
            <a:r>
              <a:rPr lang="it-IT" sz="1400" dirty="0" smtClean="0">
                <a:latin typeface="Avenir Book"/>
                <a:cs typeface="Avenir Book"/>
              </a:rPr>
              <a:t>/</a:t>
            </a:r>
            <a:r>
              <a:rPr lang="it-IT" sz="1400" dirty="0" err="1" smtClean="0">
                <a:latin typeface="Avenir Book"/>
                <a:cs typeface="Avenir Book"/>
              </a:rPr>
              <a:t>rrdp</a:t>
            </a:r>
            <a:endParaRPr lang="it-IT" sz="1400" dirty="0">
              <a:latin typeface="Avenir Book"/>
              <a:cs typeface="Avenir Book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5282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>
                <a:latin typeface="Avenir Book"/>
                <a:cs typeface="Avenir Book"/>
              </a:rPr>
              <a:t>The </a:t>
            </a:r>
            <a:r>
              <a:rPr lang="it-IT" b="1" dirty="0" err="1">
                <a:latin typeface="Avenir Book"/>
                <a:cs typeface="Avenir Book"/>
              </a:rPr>
              <a:t>decision</a:t>
            </a:r>
            <a:r>
              <a:rPr lang="it-IT" b="1" dirty="0">
                <a:latin typeface="Avenir Book"/>
                <a:cs typeface="Avenir Book"/>
              </a:rPr>
              <a:t> </a:t>
            </a:r>
            <a:r>
              <a:rPr lang="it-IT" b="1" dirty="0" err="1">
                <a:latin typeface="Avenir Book"/>
                <a:cs typeface="Avenir Book"/>
              </a:rPr>
              <a:t>process</a:t>
            </a:r>
            <a:endParaRPr lang="it-IT" b="1" dirty="0">
              <a:latin typeface="Avenir Book"/>
              <a:cs typeface="Avenir Book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035" y="1210230"/>
            <a:ext cx="8420594" cy="50699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 err="1">
                <a:latin typeface="Avenir Book"/>
                <a:cs typeface="Avenir Book"/>
              </a:rPr>
              <a:t>When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you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receive</a:t>
            </a:r>
            <a:r>
              <a:rPr lang="it-IT" sz="1800" dirty="0">
                <a:latin typeface="Avenir Book"/>
                <a:cs typeface="Avenir Book"/>
              </a:rPr>
              <a:t> a BGP </a:t>
            </a:r>
            <a:r>
              <a:rPr lang="it-IT" sz="1800" dirty="0" err="1">
                <a:latin typeface="Avenir Book"/>
                <a:cs typeface="Avenir Book"/>
              </a:rPr>
              <a:t>announcement</a:t>
            </a:r>
            <a:r>
              <a:rPr lang="it-IT" sz="1800" dirty="0">
                <a:latin typeface="Avenir Book"/>
                <a:cs typeface="Avenir Book"/>
              </a:rPr>
              <a:t> from </a:t>
            </a:r>
            <a:r>
              <a:rPr lang="it-IT" sz="1800" dirty="0" err="1">
                <a:latin typeface="Avenir Book"/>
                <a:cs typeface="Avenir Book"/>
              </a:rPr>
              <a:t>your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peers</a:t>
            </a:r>
            <a:r>
              <a:rPr lang="it-IT" sz="1800" dirty="0">
                <a:latin typeface="Avenir Book"/>
                <a:cs typeface="Avenir Book"/>
              </a:rPr>
              <a:t>, </a:t>
            </a:r>
            <a:r>
              <a:rPr lang="it-IT" sz="1800" dirty="0" err="1">
                <a:latin typeface="Avenir Book"/>
                <a:cs typeface="Avenir Book"/>
              </a:rPr>
              <a:t>you</a:t>
            </a:r>
            <a:r>
              <a:rPr lang="it-IT" sz="1800" dirty="0">
                <a:latin typeface="Avenir Book"/>
                <a:cs typeface="Avenir Book"/>
              </a:rPr>
              <a:t> can compare </a:t>
            </a:r>
            <a:r>
              <a:rPr lang="it-IT" sz="1800" dirty="0" err="1">
                <a:latin typeface="Avenir Book"/>
                <a:cs typeface="Avenir Book"/>
              </a:rPr>
              <a:t>this</a:t>
            </a:r>
            <a:r>
              <a:rPr lang="it-IT" sz="1800" dirty="0">
                <a:latin typeface="Avenir Book"/>
                <a:cs typeface="Avenir Book"/>
              </a:rPr>
              <a:t> to the </a:t>
            </a:r>
            <a:r>
              <a:rPr lang="it-IT" sz="1800" dirty="0" err="1">
                <a:latin typeface="Avenir Book"/>
                <a:cs typeface="Avenir Book"/>
              </a:rPr>
              <a:t>validated</a:t>
            </a:r>
            <a:r>
              <a:rPr lang="it-IT" sz="1800" dirty="0">
                <a:latin typeface="Avenir Book"/>
                <a:cs typeface="Avenir Book"/>
              </a:rPr>
              <a:t> cache</a:t>
            </a:r>
          </a:p>
          <a:p>
            <a:pPr algn="just"/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 err="1">
                <a:latin typeface="Avenir Book"/>
                <a:cs typeface="Avenir Book"/>
              </a:rPr>
              <a:t>There</a:t>
            </a:r>
            <a:r>
              <a:rPr lang="it-IT" sz="1800" dirty="0">
                <a:latin typeface="Avenir Book"/>
                <a:cs typeface="Avenir Book"/>
              </a:rPr>
              <a:t> are </a:t>
            </a:r>
            <a:r>
              <a:rPr lang="it-IT" sz="1800" dirty="0" err="1">
                <a:latin typeface="Avenir Book"/>
                <a:cs typeface="Avenir Book"/>
              </a:rPr>
              <a:t>three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possible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outcomes</a:t>
            </a:r>
            <a:r>
              <a:rPr lang="it-IT" sz="1800" dirty="0">
                <a:latin typeface="Avenir Book"/>
                <a:cs typeface="Avenir Book"/>
              </a:rPr>
              <a:t>:</a:t>
            </a:r>
          </a:p>
          <a:p>
            <a:pPr lvl="1" algn="just"/>
            <a:r>
              <a:rPr lang="it-IT" sz="1400" dirty="0" err="1">
                <a:latin typeface="Avenir Book"/>
                <a:cs typeface="Avenir Book"/>
              </a:rPr>
              <a:t>Unknown</a:t>
            </a:r>
            <a:r>
              <a:rPr lang="it-IT" sz="1400" dirty="0">
                <a:latin typeface="Avenir Book"/>
                <a:cs typeface="Avenir Book"/>
              </a:rPr>
              <a:t>: </a:t>
            </a:r>
            <a:r>
              <a:rPr lang="it-IT" sz="1400" dirty="0" err="1">
                <a:latin typeface="Avenir Book"/>
                <a:cs typeface="Avenir Book"/>
              </a:rPr>
              <a:t>there</a:t>
            </a:r>
            <a:r>
              <a:rPr lang="it-IT" sz="1400" dirty="0">
                <a:latin typeface="Avenir Book"/>
                <a:cs typeface="Avenir Book"/>
              </a:rPr>
              <a:t> </a:t>
            </a:r>
            <a:r>
              <a:rPr lang="it-IT" sz="1400" dirty="0" err="1">
                <a:latin typeface="Avenir Book"/>
                <a:cs typeface="Avenir Book"/>
              </a:rPr>
              <a:t>is</a:t>
            </a:r>
            <a:r>
              <a:rPr lang="it-IT" sz="1400" dirty="0">
                <a:latin typeface="Avenir Book"/>
                <a:cs typeface="Avenir Book"/>
              </a:rPr>
              <a:t> no </a:t>
            </a:r>
            <a:r>
              <a:rPr lang="it-IT" sz="1400" dirty="0" err="1">
                <a:latin typeface="Avenir Book"/>
                <a:cs typeface="Avenir Book"/>
              </a:rPr>
              <a:t>covering</a:t>
            </a:r>
            <a:r>
              <a:rPr lang="it-IT" sz="1400" dirty="0">
                <a:latin typeface="Avenir Book"/>
                <a:cs typeface="Avenir Book"/>
              </a:rPr>
              <a:t> ROA for </a:t>
            </a:r>
            <a:r>
              <a:rPr lang="it-IT" sz="1400" dirty="0" err="1">
                <a:latin typeface="Avenir Book"/>
                <a:cs typeface="Avenir Book"/>
              </a:rPr>
              <a:t>this</a:t>
            </a:r>
            <a:r>
              <a:rPr lang="it-IT" sz="1400" dirty="0">
                <a:latin typeface="Avenir Book"/>
                <a:cs typeface="Avenir Book"/>
              </a:rPr>
              <a:t> </a:t>
            </a:r>
            <a:r>
              <a:rPr lang="it-IT" sz="1400" dirty="0" err="1">
                <a:latin typeface="Avenir Book"/>
                <a:cs typeface="Avenir Book"/>
              </a:rPr>
              <a:t>prefix</a:t>
            </a:r>
            <a:endParaRPr lang="it-IT" sz="1400" dirty="0">
              <a:latin typeface="Avenir Book"/>
              <a:cs typeface="Avenir Book"/>
            </a:endParaRPr>
          </a:p>
          <a:p>
            <a:pPr lvl="1" algn="just"/>
            <a:r>
              <a:rPr lang="it-IT" sz="1400" dirty="0" err="1">
                <a:latin typeface="Avenir Book"/>
                <a:cs typeface="Avenir Book"/>
              </a:rPr>
              <a:t>Valid</a:t>
            </a:r>
            <a:r>
              <a:rPr lang="it-IT" sz="1400" dirty="0">
                <a:latin typeface="Avenir Book"/>
                <a:cs typeface="Avenir Book"/>
              </a:rPr>
              <a:t>: A ROA </a:t>
            </a:r>
            <a:r>
              <a:rPr lang="it-IT" sz="1400" dirty="0" err="1">
                <a:latin typeface="Avenir Book"/>
                <a:cs typeface="Avenir Book"/>
              </a:rPr>
              <a:t>matching</a:t>
            </a:r>
            <a:r>
              <a:rPr lang="it-IT" sz="1400" dirty="0">
                <a:latin typeface="Avenir Book"/>
                <a:cs typeface="Avenir Book"/>
              </a:rPr>
              <a:t> the </a:t>
            </a:r>
            <a:r>
              <a:rPr lang="it-IT" sz="1400" dirty="0" err="1">
                <a:latin typeface="Avenir Book"/>
                <a:cs typeface="Avenir Book"/>
              </a:rPr>
              <a:t>prefix</a:t>
            </a:r>
            <a:r>
              <a:rPr lang="it-IT" sz="1400" dirty="0">
                <a:latin typeface="Avenir Book"/>
                <a:cs typeface="Avenir Book"/>
              </a:rPr>
              <a:t> and ASN in </a:t>
            </a:r>
            <a:r>
              <a:rPr lang="it-IT" sz="1400" dirty="0" err="1">
                <a:latin typeface="Avenir Book"/>
                <a:cs typeface="Avenir Book"/>
              </a:rPr>
              <a:t>found</a:t>
            </a:r>
            <a:endParaRPr lang="it-IT" sz="1400" dirty="0">
              <a:latin typeface="Avenir Book"/>
              <a:cs typeface="Avenir Book"/>
            </a:endParaRPr>
          </a:p>
          <a:p>
            <a:pPr lvl="1" algn="just"/>
            <a:r>
              <a:rPr lang="it-IT" sz="1400" dirty="0" err="1">
                <a:latin typeface="Avenir Book"/>
                <a:cs typeface="Avenir Book"/>
              </a:rPr>
              <a:t>Invalid</a:t>
            </a:r>
            <a:r>
              <a:rPr lang="it-IT" sz="1400" dirty="0">
                <a:latin typeface="Avenir Book"/>
                <a:cs typeface="Avenir Book"/>
              </a:rPr>
              <a:t>: </a:t>
            </a:r>
            <a:r>
              <a:rPr lang="it-IT" sz="1400" dirty="0" err="1">
                <a:latin typeface="Avenir Book"/>
                <a:cs typeface="Avenir Book"/>
              </a:rPr>
              <a:t>There</a:t>
            </a:r>
            <a:r>
              <a:rPr lang="it-IT" sz="1400" dirty="0">
                <a:latin typeface="Avenir Book"/>
                <a:cs typeface="Avenir Book"/>
              </a:rPr>
              <a:t> </a:t>
            </a:r>
            <a:r>
              <a:rPr lang="it-IT" sz="1400" dirty="0" err="1">
                <a:latin typeface="Avenir Book"/>
                <a:cs typeface="Avenir Book"/>
              </a:rPr>
              <a:t>is</a:t>
            </a:r>
            <a:r>
              <a:rPr lang="it-IT" sz="1400" dirty="0">
                <a:latin typeface="Avenir Book"/>
                <a:cs typeface="Avenir Book"/>
              </a:rPr>
              <a:t> a ROA </a:t>
            </a:r>
            <a:r>
              <a:rPr lang="it-IT" sz="1400" dirty="0" err="1">
                <a:latin typeface="Avenir Book"/>
                <a:cs typeface="Avenir Book"/>
              </a:rPr>
              <a:t>but</a:t>
            </a:r>
            <a:r>
              <a:rPr lang="it-IT" sz="1400" dirty="0">
                <a:latin typeface="Avenir Book"/>
                <a:cs typeface="Avenir Book"/>
              </a:rPr>
              <a:t> </a:t>
            </a:r>
            <a:r>
              <a:rPr lang="it-IT" sz="1400" dirty="0" err="1">
                <a:latin typeface="Avenir Book"/>
                <a:cs typeface="Avenir Book"/>
              </a:rPr>
              <a:t>it</a:t>
            </a:r>
            <a:r>
              <a:rPr lang="it-IT" sz="1400" dirty="0">
                <a:latin typeface="Avenir Book"/>
                <a:cs typeface="Avenir Book"/>
              </a:rPr>
              <a:t> </a:t>
            </a:r>
            <a:r>
              <a:rPr lang="it-IT" sz="1400" dirty="0" err="1">
                <a:latin typeface="Avenir Book"/>
                <a:cs typeface="Avenir Book"/>
              </a:rPr>
              <a:t>does</a:t>
            </a:r>
            <a:r>
              <a:rPr lang="it-IT" sz="1400" dirty="0">
                <a:latin typeface="Avenir Book"/>
                <a:cs typeface="Avenir Book"/>
              </a:rPr>
              <a:t> </a:t>
            </a:r>
            <a:r>
              <a:rPr lang="it-IT" sz="1400" dirty="0" err="1">
                <a:latin typeface="Avenir Book"/>
                <a:cs typeface="Avenir Book"/>
              </a:rPr>
              <a:t>not</a:t>
            </a:r>
            <a:r>
              <a:rPr lang="it-IT" sz="1400" dirty="0">
                <a:latin typeface="Avenir Book"/>
                <a:cs typeface="Avenir Book"/>
              </a:rPr>
              <a:t> match the </a:t>
            </a:r>
            <a:r>
              <a:rPr lang="it-IT" sz="1400" dirty="0" err="1">
                <a:latin typeface="Avenir Book"/>
                <a:cs typeface="Avenir Book"/>
              </a:rPr>
              <a:t>origin</a:t>
            </a:r>
            <a:r>
              <a:rPr lang="it-IT" sz="1400" dirty="0">
                <a:latin typeface="Avenir Book"/>
                <a:cs typeface="Avenir Book"/>
              </a:rPr>
              <a:t> ASN and/or </a:t>
            </a:r>
            <a:r>
              <a:rPr lang="it-IT" sz="1400" dirty="0" err="1">
                <a:latin typeface="Avenir Book"/>
                <a:cs typeface="Avenir Book"/>
              </a:rPr>
              <a:t>maxLength</a:t>
            </a:r>
            <a:endParaRPr lang="it-IT" sz="14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 err="1">
                <a:latin typeface="Avenir Book"/>
                <a:cs typeface="Avenir Book"/>
              </a:rPr>
              <a:t>Based</a:t>
            </a:r>
            <a:r>
              <a:rPr lang="it-IT" sz="1800" dirty="0">
                <a:latin typeface="Avenir Book"/>
                <a:cs typeface="Avenir Book"/>
              </a:rPr>
              <a:t> on </a:t>
            </a:r>
            <a:r>
              <a:rPr lang="it-IT" sz="1800" dirty="0" err="1">
                <a:latin typeface="Avenir Book"/>
                <a:cs typeface="Avenir Book"/>
              </a:rPr>
              <a:t>this</a:t>
            </a:r>
            <a:r>
              <a:rPr lang="it-IT" sz="1800" dirty="0">
                <a:latin typeface="Avenir Book"/>
                <a:cs typeface="Avenir Book"/>
              </a:rPr>
              <a:t> and on BGP </a:t>
            </a:r>
            <a:r>
              <a:rPr lang="it-IT" sz="1800" dirty="0" err="1">
                <a:latin typeface="Avenir Book"/>
                <a:cs typeface="Avenir Book"/>
              </a:rPr>
              <a:t>announcements</a:t>
            </a:r>
            <a:r>
              <a:rPr lang="it-IT" sz="1800" dirty="0">
                <a:latin typeface="Avenir Book"/>
                <a:cs typeface="Avenir Book"/>
              </a:rPr>
              <a:t>, </a:t>
            </a:r>
            <a:r>
              <a:rPr lang="it-IT" sz="1800" dirty="0" err="1">
                <a:latin typeface="Avenir Book"/>
                <a:cs typeface="Avenir Book"/>
              </a:rPr>
              <a:t>you</a:t>
            </a:r>
            <a:r>
              <a:rPr lang="it-IT" sz="1800" dirty="0">
                <a:latin typeface="Avenir Book"/>
                <a:cs typeface="Avenir Book"/>
              </a:rPr>
              <a:t> can </a:t>
            </a:r>
            <a:r>
              <a:rPr lang="it-IT" sz="1800" dirty="0" err="1">
                <a:latin typeface="Avenir Book"/>
                <a:cs typeface="Avenir Book"/>
              </a:rPr>
              <a:t>instruct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your</a:t>
            </a:r>
            <a:r>
              <a:rPr lang="it-IT" sz="1800" dirty="0">
                <a:latin typeface="Avenir Book"/>
                <a:cs typeface="Avenir Book"/>
              </a:rPr>
              <a:t> router to </a:t>
            </a:r>
            <a:r>
              <a:rPr lang="it-IT" sz="1800" dirty="0" err="1">
                <a:latin typeface="Avenir Book"/>
                <a:cs typeface="Avenir Book"/>
              </a:rPr>
              <a:t>make</a:t>
            </a:r>
            <a:r>
              <a:rPr lang="it-IT" sz="1800" dirty="0">
                <a:latin typeface="Avenir Book"/>
                <a:cs typeface="Avenir Book"/>
              </a:rPr>
              <a:t> some </a:t>
            </a:r>
            <a:r>
              <a:rPr lang="it-IT" sz="1800" dirty="0" err="1">
                <a:latin typeface="Avenir Book"/>
                <a:cs typeface="Avenir Book"/>
              </a:rPr>
              <a:t>decisions</a:t>
            </a:r>
            <a:r>
              <a:rPr lang="it-IT" sz="1800" dirty="0">
                <a:latin typeface="Avenir Book"/>
                <a:cs typeface="Avenir Book"/>
              </a:rPr>
              <a:t>:</a:t>
            </a:r>
          </a:p>
          <a:p>
            <a:pPr lvl="1" algn="just"/>
            <a:r>
              <a:rPr lang="it-IT" sz="1400" dirty="0" err="1">
                <a:latin typeface="Avenir Book"/>
                <a:cs typeface="Avenir Book"/>
              </a:rPr>
              <a:t>modify</a:t>
            </a:r>
            <a:r>
              <a:rPr lang="it-IT" sz="1400" dirty="0">
                <a:latin typeface="Avenir Book"/>
                <a:cs typeface="Avenir Book"/>
              </a:rPr>
              <a:t> LP</a:t>
            </a:r>
          </a:p>
          <a:p>
            <a:pPr lvl="1" algn="just"/>
            <a:r>
              <a:rPr lang="it-IT" sz="1400" dirty="0" err="1">
                <a:latin typeface="Avenir Book"/>
                <a:cs typeface="Avenir Book"/>
              </a:rPr>
              <a:t>Filter</a:t>
            </a:r>
            <a:r>
              <a:rPr lang="it-IT" sz="1400" dirty="0">
                <a:latin typeface="Avenir Book"/>
                <a:cs typeface="Avenir Book"/>
              </a:rPr>
              <a:t> the </a:t>
            </a:r>
            <a:r>
              <a:rPr lang="it-IT" sz="1400" dirty="0" err="1">
                <a:latin typeface="Avenir Book"/>
                <a:cs typeface="Avenir Book"/>
              </a:rPr>
              <a:t>announement</a:t>
            </a:r>
            <a:endParaRPr lang="it-IT" sz="1800" dirty="0">
              <a:latin typeface="Avenir Book"/>
              <a:cs typeface="Avenir Book"/>
            </a:endParaRPr>
          </a:p>
          <a:p>
            <a:pPr lvl="1" algn="just"/>
            <a:r>
              <a:rPr lang="it-IT" sz="1800" dirty="0">
                <a:latin typeface="Avenir Book"/>
                <a:cs typeface="Avenir Book"/>
              </a:rPr>
              <a:t>....</a:t>
            </a:r>
            <a:endParaRPr lang="it-IT" sz="1400" dirty="0">
              <a:latin typeface="Avenir Book"/>
              <a:cs typeface="Avenir Book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3302011" y="4618194"/>
            <a:ext cx="854363" cy="6373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ROA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3454411" y="4770594"/>
            <a:ext cx="854363" cy="6373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ROA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3606811" y="4922994"/>
            <a:ext cx="854363" cy="6373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ROA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3759211" y="5075394"/>
            <a:ext cx="854363" cy="6373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ROA</a:t>
            </a:r>
          </a:p>
        </p:txBody>
      </p:sp>
      <p:pic>
        <p:nvPicPr>
          <p:cNvPr id="12" name="Immagine 11" descr="Schermata 2019-04-29 alle 15.23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94" y="4902038"/>
            <a:ext cx="829541" cy="87763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6499370" y="4387294"/>
            <a:ext cx="1676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BGP ANNOUNCEMENTS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119091" y="660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6" name="Immagine 15" descr="Schermata 2019-04-29 alle 15.24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50" y="4703639"/>
            <a:ext cx="1658054" cy="1336952"/>
          </a:xfrm>
          <a:prstGeom prst="rect">
            <a:avLst/>
          </a:prstGeom>
        </p:spPr>
      </p:pic>
      <p:sp>
        <p:nvSpPr>
          <p:cNvPr id="17" name="Freccia destra 16"/>
          <p:cNvSpPr/>
          <p:nvPr/>
        </p:nvSpPr>
        <p:spPr>
          <a:xfrm>
            <a:off x="4745194" y="5331713"/>
            <a:ext cx="3810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sinistra 18"/>
          <p:cNvSpPr/>
          <p:nvPr/>
        </p:nvSpPr>
        <p:spPr>
          <a:xfrm>
            <a:off x="5938747" y="5311728"/>
            <a:ext cx="493498" cy="1608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giù 19"/>
          <p:cNvSpPr/>
          <p:nvPr/>
        </p:nvSpPr>
        <p:spPr>
          <a:xfrm>
            <a:off x="5403272" y="5795989"/>
            <a:ext cx="277091" cy="4892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4652834" y="6327001"/>
            <a:ext cx="1917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BETTER ROUTING DECISION</a:t>
            </a:r>
          </a:p>
        </p:txBody>
      </p:sp>
    </p:spTree>
    <p:extLst>
      <p:ext uri="{BB962C8B-B14F-4D97-AF65-F5344CB8AC3E}">
        <p14:creationId xmlns:p14="http://schemas.microsoft.com/office/powerpoint/2010/main" val="434789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>
                <a:latin typeface="Avenir Book"/>
                <a:cs typeface="Avenir Book"/>
              </a:rPr>
              <a:t>RPKI </a:t>
            </a:r>
            <a:r>
              <a:rPr lang="it-IT" b="1" dirty="0" err="1">
                <a:latin typeface="Avenir Book"/>
                <a:cs typeface="Avenir Book"/>
              </a:rPr>
              <a:t>Validator</a:t>
            </a:r>
            <a:r>
              <a:rPr lang="it-IT" b="1" dirty="0">
                <a:latin typeface="Avenir Book"/>
                <a:cs typeface="Avenir Book"/>
              </a:rPr>
              <a:t> Software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8477"/>
            <a:ext cx="8229600" cy="47096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2200" dirty="0">
              <a:latin typeface="Avenir Book"/>
              <a:cs typeface="Avenir Book"/>
            </a:endParaRPr>
          </a:p>
          <a:p>
            <a:pPr algn="just"/>
            <a:r>
              <a:rPr lang="it-IT" sz="2200" dirty="0" err="1">
                <a:latin typeface="Avenir Book"/>
                <a:cs typeface="Avenir Book"/>
              </a:rPr>
              <a:t>Routinator</a:t>
            </a:r>
            <a:endParaRPr lang="it-IT" sz="2200" dirty="0">
              <a:latin typeface="Avenir Book"/>
              <a:cs typeface="Avenir Book"/>
            </a:endParaRPr>
          </a:p>
          <a:p>
            <a:pPr lvl="1" algn="just"/>
            <a:r>
              <a:rPr lang="it-IT" sz="1800" dirty="0">
                <a:latin typeface="Avenir Book"/>
                <a:cs typeface="Avenir Book"/>
                <a:hlinkClick r:id="rId2"/>
              </a:rPr>
              <a:t>https://www.nlnetlabs.nl/projects/rpki/routinator/</a:t>
            </a:r>
            <a:r>
              <a:rPr lang="it-IT" sz="1800" dirty="0">
                <a:latin typeface="Avenir Book"/>
                <a:cs typeface="Avenir Book"/>
              </a:rPr>
              <a:t>)</a:t>
            </a:r>
          </a:p>
          <a:p>
            <a:pPr algn="just"/>
            <a:endParaRPr lang="it-IT" sz="2200" dirty="0">
              <a:latin typeface="Avenir Book"/>
              <a:cs typeface="Avenir Book"/>
            </a:endParaRPr>
          </a:p>
          <a:p>
            <a:r>
              <a:rPr lang="it-IT" sz="2200" dirty="0">
                <a:latin typeface="Avenir Book"/>
                <a:cs typeface="Avenir Book"/>
              </a:rPr>
              <a:t>Ripe NCC </a:t>
            </a:r>
            <a:r>
              <a:rPr lang="it-IT" sz="2200" dirty="0" err="1">
                <a:latin typeface="Avenir Book"/>
                <a:cs typeface="Avenir Book"/>
              </a:rPr>
              <a:t>Validator</a:t>
            </a:r>
            <a:endParaRPr lang="it-IT" sz="2200" dirty="0">
              <a:latin typeface="Avenir Book"/>
              <a:cs typeface="Avenir Book"/>
            </a:endParaRPr>
          </a:p>
          <a:p>
            <a:pPr lvl="1"/>
            <a:r>
              <a:rPr lang="it-IT" sz="1800" dirty="0">
                <a:latin typeface="Avenir Book"/>
                <a:cs typeface="Avenir Book"/>
                <a:hlinkClick r:id="rId3"/>
              </a:rPr>
              <a:t>https://www.ripe.net/manage-ips-and-asns/resource-management/certification/tools-and-resources</a:t>
            </a:r>
            <a:r>
              <a:rPr lang="it-IT" sz="1800" dirty="0">
                <a:latin typeface="Avenir Book"/>
                <a:cs typeface="Avenir Book"/>
              </a:rPr>
              <a:t> </a:t>
            </a:r>
          </a:p>
          <a:p>
            <a:pPr marL="0" indent="0">
              <a:buNone/>
            </a:pPr>
            <a:endParaRPr lang="it-IT" sz="2200" dirty="0">
              <a:latin typeface="Avenir Book"/>
              <a:cs typeface="Avenir Book"/>
            </a:endParaRPr>
          </a:p>
          <a:p>
            <a:r>
              <a:rPr lang="it-IT" sz="2200" dirty="0" err="1">
                <a:latin typeface="Avenir Book"/>
                <a:cs typeface="Avenir Book"/>
              </a:rPr>
              <a:t>OctoRPKI</a:t>
            </a:r>
            <a:endParaRPr lang="it-IT" sz="2200" dirty="0">
              <a:latin typeface="Avenir Book"/>
              <a:cs typeface="Avenir Book"/>
            </a:endParaRPr>
          </a:p>
          <a:p>
            <a:pPr lvl="1"/>
            <a:r>
              <a:rPr lang="it-IT" sz="1400" dirty="0">
                <a:latin typeface="Avenir Book"/>
                <a:cs typeface="Avenir Book"/>
                <a:hlinkClick r:id="rId4"/>
              </a:rPr>
              <a:t>https://github.com/cloudflare/cfrpki#octorpki</a:t>
            </a:r>
            <a:endParaRPr lang="it-IT" sz="1400" dirty="0">
              <a:latin typeface="Avenir Book"/>
              <a:cs typeface="Avenir Book"/>
            </a:endParaRPr>
          </a:p>
          <a:p>
            <a:pPr lvl="1"/>
            <a:endParaRPr lang="it-IT" sz="1800" dirty="0">
              <a:latin typeface="Avenir Book"/>
              <a:cs typeface="Avenir Book"/>
            </a:endParaRPr>
          </a:p>
          <a:p>
            <a:r>
              <a:rPr lang="it-IT" sz="2200" dirty="0" err="1">
                <a:latin typeface="Avenir Book"/>
                <a:cs typeface="Avenir Book"/>
              </a:rPr>
              <a:t>rcynic</a:t>
            </a:r>
            <a:endParaRPr lang="it-IT" sz="2200" dirty="0">
              <a:latin typeface="Avenir Book"/>
              <a:cs typeface="Avenir Book"/>
            </a:endParaRPr>
          </a:p>
          <a:p>
            <a:pPr lvl="1"/>
            <a:r>
              <a:rPr lang="it-IT" sz="1800" dirty="0">
                <a:latin typeface="Avenir Book"/>
                <a:cs typeface="Avenir Book"/>
                <a:hlinkClick r:id="rId5"/>
              </a:rPr>
              <a:t>https://github.com/dragonresearch/rpki.net</a:t>
            </a:r>
            <a:endParaRPr lang="it-IT" sz="1800" dirty="0">
              <a:latin typeface="Avenir Book"/>
              <a:cs typeface="Avenir Book"/>
            </a:endParaRPr>
          </a:p>
          <a:p>
            <a:pPr lvl="1"/>
            <a:endParaRPr lang="it-IT" sz="18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9599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 err="1">
                <a:latin typeface="Avenir Book"/>
                <a:cs typeface="Avenir Book"/>
              </a:rPr>
              <a:t>Statistics</a:t>
            </a:r>
            <a:endParaRPr lang="it-IT" b="1" dirty="0">
              <a:latin typeface="Avenir Book"/>
              <a:cs typeface="Avenir Book"/>
            </a:endParaRPr>
          </a:p>
        </p:txBody>
      </p:sp>
      <p:pic>
        <p:nvPicPr>
          <p:cNvPr id="4" name="Immagine 3" descr="Schermata 2019-04-26 alle 12.31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4" y="1950149"/>
            <a:ext cx="3570724" cy="225542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86587" y="4208242"/>
            <a:ext cx="410534" cy="32069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238242" y="4205571"/>
            <a:ext cx="162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RIPE NCC: 7632</a:t>
            </a:r>
          </a:p>
        </p:txBody>
      </p:sp>
      <p:sp>
        <p:nvSpPr>
          <p:cNvPr id="8" name="Rettangolo 7"/>
          <p:cNvSpPr/>
          <p:nvPr/>
        </p:nvSpPr>
        <p:spPr>
          <a:xfrm>
            <a:off x="697868" y="4719826"/>
            <a:ext cx="410534" cy="320692"/>
          </a:xfrm>
          <a:prstGeom prst="rect">
            <a:avLst/>
          </a:prstGeom>
          <a:solidFill>
            <a:srgbClr val="B7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251071" y="4696842"/>
            <a:ext cx="134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APNIC: 1885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09149" y="5231410"/>
            <a:ext cx="410534" cy="3206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223865" y="520842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LACNIC: 1184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97868" y="5720696"/>
            <a:ext cx="410534" cy="320692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263900" y="5697712"/>
            <a:ext cx="111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ARIN: 577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725075" y="6283582"/>
            <a:ext cx="410534" cy="320692"/>
          </a:xfrm>
          <a:prstGeom prst="rect">
            <a:avLst/>
          </a:prstGeom>
          <a:solidFill>
            <a:srgbClr val="C400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1258600" y="6238610"/>
            <a:ext cx="140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AFRINIC: 132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44297" y="1667016"/>
            <a:ext cx="2793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Avenir Book"/>
                <a:cs typeface="Avenir Book"/>
              </a:rPr>
              <a:t>NUMBER OF CERTIFICATES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209878" y="1633452"/>
            <a:ext cx="1967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Avenir Book"/>
                <a:cs typeface="Avenir Book"/>
              </a:rPr>
              <a:t>NUMBER OF </a:t>
            </a:r>
            <a:r>
              <a:rPr lang="it-IT" sz="1600" dirty="0" err="1">
                <a:latin typeface="Avenir Book"/>
                <a:cs typeface="Avenir Book"/>
              </a:rPr>
              <a:t>ROAs</a:t>
            </a:r>
            <a:endParaRPr lang="it-IT" sz="1600" dirty="0">
              <a:latin typeface="Avenir Book"/>
              <a:cs typeface="Avenir Book"/>
            </a:endParaRPr>
          </a:p>
        </p:txBody>
      </p:sp>
      <p:pic>
        <p:nvPicPr>
          <p:cNvPr id="5" name="Immagine 4" descr="Schermata 2019-04-30 alle 11.40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227" y="1889819"/>
            <a:ext cx="3583325" cy="2239043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5229304" y="4248816"/>
            <a:ext cx="410534" cy="32069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5780959" y="4246145"/>
            <a:ext cx="162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RIPE NCC: 9375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5240585" y="4760400"/>
            <a:ext cx="410534" cy="320692"/>
          </a:xfrm>
          <a:prstGeom prst="rect">
            <a:avLst/>
          </a:prstGeom>
          <a:solidFill>
            <a:srgbClr val="B7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5793788" y="4737416"/>
            <a:ext cx="134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APNIC: 2732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5251866" y="5271984"/>
            <a:ext cx="410534" cy="3206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5766582" y="5249000"/>
            <a:ext cx="145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LACNIC: 2241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5240585" y="5761270"/>
            <a:ext cx="410534" cy="320692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5806617" y="5738286"/>
            <a:ext cx="1232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ARIN: 4655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5267792" y="6324156"/>
            <a:ext cx="410534" cy="320692"/>
          </a:xfrm>
          <a:prstGeom prst="rect">
            <a:avLst/>
          </a:prstGeom>
          <a:solidFill>
            <a:srgbClr val="C400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5801317" y="6279184"/>
            <a:ext cx="140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AFRINIC: 215</a:t>
            </a:r>
          </a:p>
        </p:txBody>
      </p:sp>
    </p:spTree>
    <p:extLst>
      <p:ext uri="{BB962C8B-B14F-4D97-AF65-F5344CB8AC3E}">
        <p14:creationId xmlns:p14="http://schemas.microsoft.com/office/powerpoint/2010/main" val="253040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 err="1">
                <a:latin typeface="Avenir Book"/>
                <a:cs typeface="Avenir Book"/>
              </a:rPr>
              <a:t>ROAs</a:t>
            </a:r>
            <a:r>
              <a:rPr lang="it-IT" b="1" dirty="0">
                <a:latin typeface="Avenir Book"/>
                <a:cs typeface="Avenir Book"/>
              </a:rPr>
              <a:t> for </a:t>
            </a:r>
            <a:r>
              <a:rPr lang="it-IT" b="1" dirty="0" err="1">
                <a:latin typeface="Avenir Book"/>
                <a:cs typeface="Avenir Book"/>
              </a:rPr>
              <a:t>Italian</a:t>
            </a:r>
            <a:r>
              <a:rPr lang="it-IT" b="1" dirty="0">
                <a:latin typeface="Avenir Book"/>
                <a:cs typeface="Avenir Book"/>
              </a:rPr>
              <a:t> </a:t>
            </a:r>
            <a:r>
              <a:rPr lang="it-IT" b="1" dirty="0" err="1">
                <a:latin typeface="Avenir Book"/>
                <a:cs typeface="Avenir Book"/>
              </a:rPr>
              <a:t>Resources</a:t>
            </a:r>
            <a:endParaRPr lang="it-IT" b="1" dirty="0">
              <a:latin typeface="Avenir Book"/>
              <a:cs typeface="Avenir Book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79501"/>
            <a:ext cx="8420594" cy="38259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 err="1">
                <a:latin typeface="Avenir Book"/>
                <a:cs typeface="Avenir Book"/>
              </a:rPr>
              <a:t>Valid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ROAs</a:t>
            </a:r>
            <a:r>
              <a:rPr lang="it-IT" sz="1800" dirty="0">
                <a:latin typeface="Avenir Book"/>
                <a:cs typeface="Avenir Book"/>
              </a:rPr>
              <a:t>: 742</a:t>
            </a:r>
          </a:p>
          <a:p>
            <a:pPr algn="just"/>
            <a:r>
              <a:rPr lang="it-IT" sz="1800" dirty="0" err="1">
                <a:latin typeface="Avenir Book"/>
                <a:cs typeface="Avenir Book"/>
              </a:rPr>
              <a:t>Invalid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ROAs</a:t>
            </a:r>
            <a:r>
              <a:rPr lang="it-IT" sz="1800" dirty="0">
                <a:latin typeface="Avenir Book"/>
                <a:cs typeface="Avenir Book"/>
              </a:rPr>
              <a:t>: 29</a:t>
            </a:r>
          </a:p>
          <a:p>
            <a:pPr algn="just"/>
            <a:r>
              <a:rPr lang="it-IT" sz="1800" dirty="0" err="1">
                <a:latin typeface="Avenir Book"/>
                <a:cs typeface="Avenir Book"/>
              </a:rPr>
              <a:t>Invalid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ROAs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wrong</a:t>
            </a:r>
            <a:r>
              <a:rPr lang="it-IT" sz="1800" dirty="0">
                <a:latin typeface="Avenir Book"/>
                <a:cs typeface="Avenir Book"/>
              </a:rPr>
              <a:t> ASN: 5</a:t>
            </a:r>
          </a:p>
          <a:p>
            <a:pPr algn="just"/>
            <a:r>
              <a:rPr lang="it-IT" sz="1800" dirty="0" err="1">
                <a:latin typeface="Avenir Book"/>
                <a:cs typeface="Avenir Book"/>
              </a:rPr>
              <a:t>Invalid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ROAs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wrong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length</a:t>
            </a:r>
            <a:r>
              <a:rPr lang="it-IT" sz="1800" dirty="0">
                <a:latin typeface="Avenir Book"/>
                <a:cs typeface="Avenir Book"/>
              </a:rPr>
              <a:t>: 24</a:t>
            </a:r>
          </a:p>
          <a:p>
            <a:pPr algn="just"/>
            <a:r>
              <a:rPr lang="it-IT" sz="1800" dirty="0" err="1">
                <a:latin typeface="Avenir Book"/>
                <a:cs typeface="Avenir Book"/>
              </a:rPr>
              <a:t>Unknown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ROAs</a:t>
            </a:r>
            <a:r>
              <a:rPr lang="it-IT" sz="1800" dirty="0">
                <a:latin typeface="Avenir Book"/>
                <a:cs typeface="Avenir Book"/>
              </a:rPr>
              <a:t>: 3906</a:t>
            </a:r>
          </a:p>
        </p:txBody>
      </p:sp>
      <p:pic>
        <p:nvPicPr>
          <p:cNvPr id="5" name="Immagine 4" descr="Schermata 2019-04-28 alle 11.42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733" y="3581321"/>
            <a:ext cx="5769906" cy="28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0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eamarin.net/wp-content/uploads/2017/10/RPKI-Guest-Blog.png">
            <a:extLst>
              <a:ext uri="{FF2B5EF4-FFF2-40B4-BE49-F238E27FC236}">
                <a16:creationId xmlns:a16="http://schemas.microsoft.com/office/drawing/2014/main" xmlns="" id="{A1E101A4-6BED-42DA-BD09-2759F534C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19" y="1328718"/>
            <a:ext cx="7007023" cy="420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49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it-IT" dirty="0">
                <a:latin typeface="Avenir Book"/>
                <a:cs typeface="Avenir Book"/>
              </a:rPr>
              <a:t>Implementazione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035" y="1279500"/>
            <a:ext cx="8420594" cy="506997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algn="just"/>
            <a:endParaRPr lang="it-IT" sz="1800" dirty="0">
              <a:latin typeface="Avenir Book"/>
              <a:cs typeface="Avenir Book"/>
            </a:endParaRPr>
          </a:p>
          <a:p>
            <a:r>
              <a:rPr lang="it-IT" sz="1800" dirty="0">
                <a:latin typeface="Avenir Book"/>
                <a:cs typeface="Avenir Book"/>
              </a:rPr>
              <a:t>Support for </a:t>
            </a:r>
            <a:r>
              <a:rPr lang="it-IT" sz="1800" dirty="0" err="1">
                <a:latin typeface="Avenir Book"/>
                <a:cs typeface="Avenir Book"/>
              </a:rPr>
              <a:t>Origin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Validation</a:t>
            </a:r>
            <a:r>
              <a:rPr lang="it-IT" sz="1800" dirty="0">
                <a:latin typeface="Avenir Book"/>
                <a:cs typeface="Avenir Book"/>
              </a:rPr>
              <a:t> and RPKI-RTR (draft </a:t>
            </a:r>
            <a:r>
              <a:rPr lang="it-IT" sz="1800" dirty="0" err="1">
                <a:latin typeface="Avenir Book"/>
                <a:cs typeface="Avenir Book"/>
              </a:rPr>
              <a:t>form</a:t>
            </a:r>
            <a:r>
              <a:rPr lang="it-IT" sz="1800" dirty="0">
                <a:latin typeface="Avenir Book"/>
                <a:cs typeface="Avenir Book"/>
              </a:rPr>
              <a:t>)</a:t>
            </a:r>
            <a:br>
              <a:rPr lang="it-IT" sz="1800" dirty="0">
                <a:latin typeface="Avenir Book"/>
                <a:cs typeface="Avenir Book"/>
              </a:rPr>
            </a:br>
            <a:r>
              <a:rPr lang="it-IT" sz="1800" dirty="0">
                <a:latin typeface="Avenir Book"/>
                <a:cs typeface="Avenir Book"/>
              </a:rPr>
              <a:t>first </a:t>
            </a:r>
            <a:r>
              <a:rPr lang="it-IT" sz="1800" dirty="0" err="1">
                <a:latin typeface="Avenir Book"/>
                <a:cs typeface="Avenir Book"/>
              </a:rPr>
              <a:t>added</a:t>
            </a:r>
            <a:r>
              <a:rPr lang="it-IT" sz="1800" dirty="0">
                <a:latin typeface="Avenir Book"/>
                <a:cs typeface="Avenir Book"/>
              </a:rPr>
              <a:t> in </a:t>
            </a:r>
            <a:r>
              <a:rPr lang="it-IT" sz="1800" dirty="0" err="1">
                <a:latin typeface="Avenir Book"/>
                <a:cs typeface="Avenir Book"/>
              </a:rPr>
              <a:t>Junos</a:t>
            </a:r>
            <a:r>
              <a:rPr lang="it-IT" sz="1800" dirty="0">
                <a:latin typeface="Avenir Book"/>
                <a:cs typeface="Avenir Book"/>
              </a:rPr>
              <a:t> 12.2R1 (</a:t>
            </a:r>
            <a:r>
              <a:rPr lang="it-IT" sz="1800" dirty="0" err="1">
                <a:latin typeface="Avenir Book"/>
                <a:cs typeface="Avenir Book"/>
              </a:rPr>
              <a:t>September</a:t>
            </a:r>
            <a:r>
              <a:rPr lang="it-IT" sz="1800" dirty="0">
                <a:latin typeface="Avenir Book"/>
                <a:cs typeface="Avenir Book"/>
              </a:rPr>
              <a:t> 2012).</a:t>
            </a:r>
          </a:p>
          <a:p>
            <a:pPr lvl="1" algn="just"/>
            <a:r>
              <a:rPr lang="it-IT" sz="1800" dirty="0">
                <a:latin typeface="Avenir Book"/>
                <a:cs typeface="Avenir Book"/>
              </a:rPr>
              <a:t>And </a:t>
            </a:r>
            <a:r>
              <a:rPr lang="it-IT" sz="1800" dirty="0" err="1">
                <a:latin typeface="Avenir Book"/>
                <a:cs typeface="Avenir Book"/>
              </a:rPr>
              <a:t>all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subsequent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releases</a:t>
            </a:r>
            <a:endParaRPr lang="it-IT" sz="1800" dirty="0">
              <a:latin typeface="Avenir Book"/>
              <a:cs typeface="Avenir Book"/>
            </a:endParaRPr>
          </a:p>
          <a:p>
            <a:pPr lvl="1" algn="just"/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 err="1">
                <a:latin typeface="Avenir Book"/>
                <a:cs typeface="Avenir Book"/>
              </a:rPr>
              <a:t>Currently</a:t>
            </a:r>
            <a:r>
              <a:rPr lang="it-IT" sz="1800" dirty="0">
                <a:latin typeface="Avenir Book"/>
                <a:cs typeface="Avenir Book"/>
              </a:rPr>
              <a:t>:</a:t>
            </a:r>
          </a:p>
          <a:p>
            <a:pPr lvl="1" algn="just"/>
            <a:r>
              <a:rPr lang="it-IT" sz="1800" dirty="0">
                <a:latin typeface="Avenir Book"/>
                <a:cs typeface="Avenir Book"/>
              </a:rPr>
              <a:t>RFC 6810 (“The Resource Public </a:t>
            </a:r>
            <a:r>
              <a:rPr lang="it-IT" sz="1800" dirty="0" err="1">
                <a:latin typeface="Avenir Book"/>
                <a:cs typeface="Avenir Book"/>
              </a:rPr>
              <a:t>Key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Infrastructure</a:t>
            </a:r>
            <a:r>
              <a:rPr lang="it-IT" sz="1800" dirty="0">
                <a:latin typeface="Avenir Book"/>
                <a:cs typeface="Avenir Book"/>
              </a:rPr>
              <a:t> (RPKI) to Router </a:t>
            </a:r>
            <a:r>
              <a:rPr lang="it-IT" sz="1800" dirty="0" err="1">
                <a:latin typeface="Avenir Book"/>
                <a:cs typeface="Avenir Book"/>
              </a:rPr>
              <a:t>Protocol</a:t>
            </a:r>
            <a:r>
              <a:rPr lang="it-IT" sz="1800" dirty="0">
                <a:latin typeface="Avenir Book"/>
                <a:cs typeface="Avenir Book"/>
              </a:rPr>
              <a:t>”),</a:t>
            </a:r>
          </a:p>
          <a:p>
            <a:pPr lvl="1" algn="just"/>
            <a:r>
              <a:rPr lang="it-IT" sz="1800" dirty="0">
                <a:latin typeface="Avenir Book"/>
                <a:cs typeface="Avenir Book"/>
              </a:rPr>
              <a:t>RFC 6811 (“</a:t>
            </a:r>
            <a:r>
              <a:rPr lang="it-IT" sz="1800" dirty="0" err="1">
                <a:latin typeface="Avenir Book"/>
                <a:cs typeface="Avenir Book"/>
              </a:rPr>
              <a:t>Prefix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Origin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Validation</a:t>
            </a:r>
            <a:r>
              <a:rPr lang="it-IT" sz="1800" dirty="0">
                <a:latin typeface="Avenir Book"/>
                <a:cs typeface="Avenir Book"/>
              </a:rPr>
              <a:t>”)</a:t>
            </a:r>
          </a:p>
          <a:p>
            <a:pPr lvl="1" algn="just"/>
            <a:r>
              <a:rPr lang="it-IT" sz="1800" dirty="0">
                <a:latin typeface="Avenir Book"/>
                <a:cs typeface="Avenir Book"/>
              </a:rPr>
              <a:t>draft-ietf-sidr-origin-validation-signaling-08.</a:t>
            </a:r>
          </a:p>
          <a:p>
            <a:pPr lvl="1" algn="just"/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 err="1">
                <a:latin typeface="Avenir Book"/>
                <a:cs typeface="Avenir Book"/>
              </a:rPr>
              <a:t>Supported</a:t>
            </a:r>
            <a:r>
              <a:rPr lang="it-IT" sz="1800" dirty="0">
                <a:latin typeface="Avenir Book"/>
                <a:cs typeface="Avenir Book"/>
              </a:rPr>
              <a:t> on </a:t>
            </a:r>
            <a:r>
              <a:rPr lang="it-IT" sz="1800" dirty="0" err="1">
                <a:latin typeface="Avenir Book"/>
                <a:cs typeface="Avenir Book"/>
              </a:rPr>
              <a:t>all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products</a:t>
            </a:r>
            <a:r>
              <a:rPr lang="it-IT" sz="1800" dirty="0">
                <a:latin typeface="Avenir Book"/>
                <a:cs typeface="Avenir Book"/>
              </a:rPr>
              <a:t> (</a:t>
            </a:r>
            <a:r>
              <a:rPr lang="it-IT" sz="1800" dirty="0" err="1">
                <a:latin typeface="Avenir Book"/>
                <a:cs typeface="Avenir Book"/>
              </a:rPr>
              <a:t>physical</a:t>
            </a:r>
            <a:r>
              <a:rPr lang="it-IT" sz="1800" dirty="0">
                <a:latin typeface="Avenir Book"/>
                <a:cs typeface="Avenir Book"/>
              </a:rPr>
              <a:t> and </a:t>
            </a:r>
            <a:r>
              <a:rPr lang="it-IT" sz="1800" dirty="0" err="1">
                <a:latin typeface="Avenir Book"/>
                <a:cs typeface="Avenir Book"/>
              </a:rPr>
              <a:t>virtual</a:t>
            </a:r>
            <a:r>
              <a:rPr lang="it-IT" sz="1800" dirty="0">
                <a:latin typeface="Avenir Book"/>
                <a:cs typeface="Avenir Book"/>
              </a:rPr>
              <a:t>) </a:t>
            </a:r>
            <a:r>
              <a:rPr lang="it-IT" sz="1800" dirty="0" err="1">
                <a:latin typeface="Avenir Book"/>
                <a:cs typeface="Avenir Book"/>
              </a:rPr>
              <a:t>running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Junos</a:t>
            </a:r>
            <a:r>
              <a:rPr lang="it-IT" sz="1800" dirty="0">
                <a:latin typeface="Avenir Book"/>
                <a:cs typeface="Avenir Book"/>
              </a:rPr>
              <a:t>. </a:t>
            </a:r>
          </a:p>
          <a:p>
            <a:pPr algn="just"/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>
                <a:latin typeface="Avenir Book"/>
                <a:cs typeface="Avenir Book"/>
              </a:rPr>
              <a:t>Implementazione validazione RPKI "up &amp; </a:t>
            </a:r>
            <a:r>
              <a:rPr lang="it-IT" sz="1800" dirty="0" err="1">
                <a:latin typeface="Avenir Book"/>
                <a:cs typeface="Avenir Book"/>
              </a:rPr>
              <a:t>running</a:t>
            </a:r>
            <a:r>
              <a:rPr lang="it-IT" sz="1800" dirty="0">
                <a:latin typeface="Avenir Book"/>
                <a:cs typeface="Avenir Book"/>
              </a:rPr>
              <a:t>”</a:t>
            </a:r>
          </a:p>
          <a:p>
            <a:pPr lvl="1" algn="just"/>
            <a:r>
              <a:rPr lang="it-IT" sz="1800" dirty="0">
                <a:latin typeface="Avenir Book"/>
                <a:cs typeface="Avenir Book"/>
              </a:rPr>
              <a:t>Network: </a:t>
            </a:r>
            <a:r>
              <a:rPr lang="it-IT" sz="1800" dirty="0" err="1">
                <a:latin typeface="Avenir Book"/>
                <a:cs typeface="Avenir Book"/>
              </a:rPr>
              <a:t>Fiber</a:t>
            </a:r>
            <a:r>
              <a:rPr lang="it-IT" sz="1800" dirty="0">
                <a:latin typeface="Avenir Book"/>
                <a:cs typeface="Avenir Book"/>
              </a:rPr>
              <a:t> Telecom AS 196753</a:t>
            </a:r>
          </a:p>
          <a:p>
            <a:pPr lvl="1" algn="just"/>
            <a:r>
              <a:rPr lang="it-IT" sz="1800" dirty="0" err="1">
                <a:latin typeface="Avenir Book"/>
                <a:cs typeface="Avenir Book"/>
              </a:rPr>
              <a:t>Routers</a:t>
            </a:r>
            <a:r>
              <a:rPr lang="it-IT" sz="1800" dirty="0">
                <a:latin typeface="Avenir Book"/>
                <a:cs typeface="Avenir Book"/>
              </a:rPr>
              <a:t>: MX960 con JUNOS ver. 18.1R3-S3.8</a:t>
            </a:r>
          </a:p>
          <a:p>
            <a:pPr lvl="1" algn="just"/>
            <a:r>
              <a:rPr lang="it-IT" sz="1800" dirty="0">
                <a:latin typeface="Avenir Book"/>
                <a:cs typeface="Avenir Book"/>
              </a:rPr>
              <a:t>RPKI cache: RIPE RPKI </a:t>
            </a:r>
            <a:r>
              <a:rPr lang="it-IT" sz="1800" dirty="0" err="1">
                <a:latin typeface="Avenir Book"/>
                <a:cs typeface="Avenir Book"/>
              </a:rPr>
              <a:t>Validator</a:t>
            </a:r>
            <a:endParaRPr lang="it-IT" sz="1800" dirty="0">
              <a:latin typeface="Avenir Book"/>
              <a:cs typeface="Avenir Book"/>
            </a:endParaRPr>
          </a:p>
          <a:p>
            <a:pPr lvl="1" algn="just"/>
            <a:endParaRPr lang="it-IT" sz="1400" dirty="0">
              <a:latin typeface="Avenir Book"/>
              <a:cs typeface="Avenir Book"/>
            </a:endParaRPr>
          </a:p>
          <a:p>
            <a:pPr marL="457200" lvl="1" indent="0" algn="just">
              <a:buNone/>
            </a:pPr>
            <a:endParaRPr lang="it-IT" sz="14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</p:txBody>
      </p:sp>
      <p:pic>
        <p:nvPicPr>
          <p:cNvPr id="2058" name="Picture 10" descr="https://www.logolynx.com/images/logolynx/ff/ff8325ee4889c024a02ac30b1ef87042.png">
            <a:extLst>
              <a:ext uri="{FF2B5EF4-FFF2-40B4-BE49-F238E27FC236}">
                <a16:creationId xmlns:a16="http://schemas.microsoft.com/office/drawing/2014/main" xmlns="" id="{B7613CC1-0A41-491C-B5D5-0C1992B15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251" y="0"/>
            <a:ext cx="2063469" cy="20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997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1703" y="1895067"/>
            <a:ext cx="8420594" cy="1333653"/>
          </a:xfrm>
        </p:spPr>
        <p:txBody>
          <a:bodyPr>
            <a:normAutofit/>
          </a:bodyPr>
          <a:lstStyle/>
          <a:p>
            <a:pPr algn="just"/>
            <a:r>
              <a:rPr lang="it-IT" sz="1800" dirty="0">
                <a:latin typeface="Avenir Book"/>
                <a:cs typeface="Avenir Book"/>
              </a:rPr>
              <a:t>Configuriamo la Local RPKI Cache (dinamica)</a:t>
            </a:r>
          </a:p>
          <a:p>
            <a:pPr lvl="1" algn="just"/>
            <a:r>
              <a:rPr lang="it-IT" sz="1800" dirty="0">
                <a:latin typeface="Avenir Book"/>
                <a:cs typeface="Avenir Book"/>
              </a:rPr>
              <a:t>La configurazione del </a:t>
            </a:r>
            <a:r>
              <a:rPr lang="it-IT" sz="1800" dirty="0" err="1">
                <a:latin typeface="Avenir Book"/>
                <a:cs typeface="Avenir Book"/>
              </a:rPr>
              <a:t>local</a:t>
            </a:r>
            <a:r>
              <a:rPr lang="it-IT" sz="1800" dirty="0">
                <a:latin typeface="Avenir Book"/>
                <a:cs typeface="Avenir Book"/>
              </a:rPr>
              <a:t> potrà essere IPv4 e/o IPv6</a:t>
            </a:r>
          </a:p>
          <a:p>
            <a:pPr lvl="1" algn="just"/>
            <a:r>
              <a:rPr lang="it-IT" sz="1800" dirty="0">
                <a:latin typeface="Avenir Book"/>
                <a:cs typeface="Avenir Book"/>
              </a:rPr>
              <a:t>Massimo due sessioni di validazione</a:t>
            </a:r>
          </a:p>
          <a:p>
            <a:pPr lvl="1" algn="just"/>
            <a:endParaRPr lang="it-IT" sz="1400" dirty="0">
              <a:latin typeface="Avenir Book"/>
              <a:cs typeface="Avenir Book"/>
            </a:endParaRPr>
          </a:p>
          <a:p>
            <a:pPr marL="457200" lvl="1" indent="0" algn="just">
              <a:buNone/>
            </a:pPr>
            <a:endParaRPr lang="it-IT" sz="14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</p:txBody>
      </p:sp>
      <p:pic>
        <p:nvPicPr>
          <p:cNvPr id="5" name="Immagine 4" descr="Schermata 2019-04-26 alle 19.15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02" y="3218110"/>
            <a:ext cx="5198495" cy="322693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32803" y="58437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3D612C4C-982E-4DAD-BF63-800081164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5" y="290331"/>
            <a:ext cx="7620000" cy="1143000"/>
          </a:xfrm>
        </p:spPr>
        <p:txBody>
          <a:bodyPr/>
          <a:lstStyle/>
          <a:p>
            <a:pPr marL="0" indent="0"/>
            <a:r>
              <a:rPr lang="it-IT" dirty="0">
                <a:latin typeface="Avenir Book"/>
                <a:cs typeface="Avenir Book"/>
              </a:rPr>
              <a:t>Local RPKI Cache</a:t>
            </a:r>
          </a:p>
        </p:txBody>
      </p:sp>
    </p:spTree>
    <p:extLst>
      <p:ext uri="{BB962C8B-B14F-4D97-AF65-F5344CB8AC3E}">
        <p14:creationId xmlns:p14="http://schemas.microsoft.com/office/powerpoint/2010/main" val="170904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6280" y="1862983"/>
            <a:ext cx="8420594" cy="920674"/>
          </a:xfrm>
        </p:spPr>
        <p:txBody>
          <a:bodyPr>
            <a:normAutofit/>
          </a:bodyPr>
          <a:lstStyle/>
          <a:p>
            <a:pPr algn="just"/>
            <a:r>
              <a:rPr lang="it-IT" sz="1800" dirty="0">
                <a:latin typeface="Avenir Book"/>
                <a:cs typeface="Avenir Book"/>
              </a:rPr>
              <a:t>Configuriamo una rete (statica)</a:t>
            </a:r>
          </a:p>
          <a:p>
            <a:pPr algn="just"/>
            <a:r>
              <a:rPr lang="it-IT" sz="1800" dirty="0">
                <a:latin typeface="Avenir Book"/>
                <a:cs typeface="Avenir Book"/>
              </a:rPr>
              <a:t>Definiamo le reti RPKI localmente sul router</a:t>
            </a:r>
            <a:endParaRPr lang="it-IT" sz="14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32803" y="58437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2" name="Immagine 1" descr="Schermata 2019-04-26 alle 19.16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88" y="3068888"/>
            <a:ext cx="6555968" cy="219100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374977" y="5732614"/>
            <a:ext cx="4423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>
                <a:latin typeface="Avenir Book"/>
                <a:cs typeface="Avenir Book"/>
              </a:rPr>
              <a:t>Problema realmente accaduto a marzo 2019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F1B7F46E-C234-456F-82D3-7AC3DC060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5" y="290331"/>
            <a:ext cx="7620000" cy="1143000"/>
          </a:xfrm>
        </p:spPr>
        <p:txBody>
          <a:bodyPr/>
          <a:lstStyle/>
          <a:p>
            <a:pPr marL="0" indent="0"/>
            <a:r>
              <a:rPr lang="it-IT" dirty="0" err="1">
                <a:latin typeface="Avenir Book"/>
                <a:cs typeface="Avenir Book"/>
              </a:rPr>
              <a:t>Static</a:t>
            </a:r>
            <a:r>
              <a:rPr lang="it-IT" dirty="0">
                <a:latin typeface="Avenir Book"/>
                <a:cs typeface="Avenir Book"/>
              </a:rPr>
              <a:t> entry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384D4031-F958-40B8-983F-652248F952D8}"/>
              </a:ext>
            </a:extLst>
          </p:cNvPr>
          <p:cNvSpPr/>
          <p:nvPr/>
        </p:nvSpPr>
        <p:spPr>
          <a:xfrm>
            <a:off x="4922379" y="3956301"/>
            <a:ext cx="743484" cy="331773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CB4416FB-A25B-4CBA-81A6-4374F6DC2A30}"/>
              </a:ext>
            </a:extLst>
          </p:cNvPr>
          <p:cNvSpPr/>
          <p:nvPr/>
        </p:nvSpPr>
        <p:spPr>
          <a:xfrm>
            <a:off x="1820255" y="3572141"/>
            <a:ext cx="1820253" cy="264988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625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/>
            <a:r>
              <a:rPr lang="it-IT" dirty="0">
                <a:latin typeface="Avenir Book"/>
                <a:cs typeface="Avenir Book"/>
              </a:rPr>
              <a:t>Validazione delle reti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125" y="1279500"/>
            <a:ext cx="8420594" cy="50699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algn="just"/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>
                <a:latin typeface="Avenir Book"/>
                <a:cs typeface="Avenir Book"/>
              </a:rPr>
              <a:t>La validazione della rete viene definita come una normale policy di </a:t>
            </a:r>
            <a:r>
              <a:rPr lang="it-IT" sz="1800" dirty="0" err="1">
                <a:latin typeface="Avenir Book"/>
                <a:cs typeface="Avenir Book"/>
              </a:rPr>
              <a:t>Junos</a:t>
            </a:r>
            <a:r>
              <a:rPr lang="it-IT" sz="1800" dirty="0">
                <a:latin typeface="Avenir Book"/>
                <a:cs typeface="Avenir Book"/>
              </a:rPr>
              <a:t/>
            </a:r>
            <a:br>
              <a:rPr lang="it-IT" sz="1800" dirty="0">
                <a:latin typeface="Avenir Book"/>
                <a:cs typeface="Avenir Book"/>
              </a:rPr>
            </a:br>
            <a:r>
              <a:rPr lang="it-IT" sz="1800" dirty="0">
                <a:latin typeface="Avenir Book"/>
                <a:cs typeface="Avenir Book"/>
              </a:rPr>
              <a:t>verificando il contenuto del </a:t>
            </a:r>
            <a:r>
              <a:rPr lang="it-IT" sz="1800" dirty="0" err="1">
                <a:latin typeface="Avenir Book"/>
                <a:cs typeface="Avenir Book"/>
              </a:rPr>
              <a:t>validation</a:t>
            </a:r>
            <a:r>
              <a:rPr lang="it-IT" sz="1800" dirty="0">
                <a:latin typeface="Avenir Book"/>
                <a:cs typeface="Avenir Book"/>
              </a:rPr>
              <a:t>-database</a:t>
            </a:r>
          </a:p>
          <a:p>
            <a:pPr algn="just"/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>
                <a:latin typeface="Avenir Book"/>
                <a:cs typeface="Avenir Book"/>
              </a:rPr>
              <a:t>La configurazione della policy funzionerà normalmente:</a:t>
            </a:r>
          </a:p>
          <a:p>
            <a:pPr lvl="1" algn="just"/>
            <a:r>
              <a:rPr lang="it-IT" sz="1800" dirty="0">
                <a:latin typeface="Avenir Book"/>
                <a:cs typeface="Avenir Book"/>
              </a:rPr>
              <a:t>impostando il valore della variabile (</a:t>
            </a:r>
            <a:r>
              <a:rPr lang="it-IT" sz="1800" dirty="0" err="1">
                <a:latin typeface="Avenir Book"/>
                <a:cs typeface="Avenir Book"/>
              </a:rPr>
              <a:t>validation</a:t>
            </a:r>
            <a:r>
              <a:rPr lang="it-IT" sz="1800" dirty="0">
                <a:latin typeface="Avenir Book"/>
                <a:cs typeface="Avenir Book"/>
              </a:rPr>
              <a:t>-state </a:t>
            </a:r>
            <a:r>
              <a:rPr lang="it-IT" sz="1800" dirty="0" err="1">
                <a:latin typeface="Avenir Book"/>
                <a:cs typeface="Avenir Book"/>
              </a:rPr>
              <a:t>variable</a:t>
            </a:r>
            <a:r>
              <a:rPr lang="it-IT" sz="1800" dirty="0">
                <a:latin typeface="Avenir Book"/>
                <a:cs typeface="Avenir Book"/>
              </a:rPr>
              <a:t>)</a:t>
            </a:r>
          </a:p>
          <a:p>
            <a:pPr lvl="1" algn="just"/>
            <a:r>
              <a:rPr lang="it-IT" sz="1800" dirty="0">
                <a:latin typeface="Avenir Book"/>
                <a:cs typeface="Avenir Book"/>
              </a:rPr>
              <a:t>impostando un altro stato (</a:t>
            </a:r>
            <a:r>
              <a:rPr lang="it-IT" sz="1800" dirty="0" err="1">
                <a:latin typeface="Avenir Book"/>
                <a:cs typeface="Avenir Book"/>
              </a:rPr>
              <a:t>origin-validation-signaling</a:t>
            </a:r>
            <a:r>
              <a:rPr lang="it-IT" sz="1800" dirty="0">
                <a:latin typeface="Avenir Book"/>
                <a:cs typeface="Avenir Book"/>
              </a:rPr>
              <a:t> community)</a:t>
            </a:r>
          </a:p>
          <a:p>
            <a:pPr lvl="1" algn="just"/>
            <a:r>
              <a:rPr lang="it-IT" sz="1800" dirty="0">
                <a:latin typeface="Avenir Book"/>
                <a:cs typeface="Avenir Book"/>
              </a:rPr>
              <a:t>accettando, rifiutando o modificando la </a:t>
            </a:r>
            <a:r>
              <a:rPr lang="it-IT" sz="1800" dirty="0" err="1">
                <a:latin typeface="Avenir Book"/>
                <a:cs typeface="Avenir Book"/>
              </a:rPr>
              <a:t>LocalPref</a:t>
            </a:r>
            <a:endParaRPr lang="it-IT" sz="1800" dirty="0">
              <a:latin typeface="Avenir Book"/>
              <a:cs typeface="Avenir Book"/>
            </a:endParaRPr>
          </a:p>
          <a:p>
            <a:pPr lvl="1" algn="just"/>
            <a:r>
              <a:rPr lang="it-IT" sz="1800" dirty="0">
                <a:latin typeface="Avenir Book"/>
                <a:cs typeface="Avenir Book"/>
              </a:rPr>
              <a:t>............</a:t>
            </a:r>
          </a:p>
          <a:p>
            <a:pPr lvl="1" algn="just"/>
            <a:endParaRPr lang="it-IT" sz="10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86592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>
                <a:latin typeface="Avenir Book"/>
                <a:cs typeface="Avenir Book"/>
              </a:rPr>
              <a:t>Internet </a:t>
            </a:r>
            <a:r>
              <a:rPr lang="it-IT" b="1" dirty="0" err="1">
                <a:latin typeface="Avenir Book"/>
                <a:cs typeface="Avenir Book"/>
              </a:rPr>
              <a:t>routing</a:t>
            </a:r>
            <a:endParaRPr lang="it-IT" b="1" dirty="0">
              <a:latin typeface="Avenir Book"/>
              <a:cs typeface="Avenir Book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2395" y="1468307"/>
            <a:ext cx="8229600" cy="1424224"/>
          </a:xfrm>
        </p:spPr>
        <p:txBody>
          <a:bodyPr>
            <a:normAutofit/>
          </a:bodyPr>
          <a:lstStyle/>
          <a:p>
            <a:pPr algn="just"/>
            <a:r>
              <a:rPr lang="it-IT" sz="1800" dirty="0" err="1">
                <a:latin typeface="Avenir Book"/>
                <a:cs typeface="Avenir Book"/>
              </a:rPr>
              <a:t>What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we</a:t>
            </a:r>
            <a:r>
              <a:rPr lang="it-IT" sz="1800" dirty="0">
                <a:latin typeface="Avenir Book"/>
                <a:cs typeface="Avenir Book"/>
              </a:rPr>
              <a:t> call “The Internet” </a:t>
            </a:r>
            <a:r>
              <a:rPr lang="it-IT" sz="1800" dirty="0" err="1">
                <a:latin typeface="Avenir Book"/>
                <a:cs typeface="Avenir Book"/>
              </a:rPr>
              <a:t>is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actually</a:t>
            </a:r>
            <a:r>
              <a:rPr lang="it-IT" sz="1800" dirty="0">
                <a:latin typeface="Avenir Book"/>
                <a:cs typeface="Avenir Book"/>
              </a:rPr>
              <a:t> an </a:t>
            </a:r>
            <a:r>
              <a:rPr lang="it-IT" sz="1800" dirty="0" err="1">
                <a:latin typeface="Avenir Book"/>
                <a:cs typeface="Avenir Book"/>
              </a:rPr>
              <a:t>interconnection</a:t>
            </a:r>
            <a:r>
              <a:rPr lang="it-IT" sz="1800" dirty="0">
                <a:latin typeface="Avenir Book"/>
                <a:cs typeface="Avenir Book"/>
              </a:rPr>
              <a:t> of </a:t>
            </a:r>
            <a:r>
              <a:rPr lang="it-IT" sz="1800" dirty="0" err="1">
                <a:latin typeface="Avenir Book"/>
                <a:cs typeface="Avenir Book"/>
              </a:rPr>
              <a:t>autonomous</a:t>
            </a:r>
            <a:r>
              <a:rPr lang="it-IT" sz="1800" dirty="0">
                <a:latin typeface="Avenir Book"/>
                <a:cs typeface="Avenir Book"/>
              </a:rPr>
              <a:t>, </a:t>
            </a:r>
            <a:r>
              <a:rPr lang="it-IT" sz="1800" dirty="0" err="1">
                <a:latin typeface="Avenir Book"/>
                <a:cs typeface="Avenir Book"/>
              </a:rPr>
              <a:t>independent</a:t>
            </a:r>
            <a:r>
              <a:rPr lang="it-IT" sz="1800" dirty="0">
                <a:latin typeface="Avenir Book"/>
                <a:cs typeface="Avenir Book"/>
              </a:rPr>
              <a:t> networks </a:t>
            </a:r>
            <a:r>
              <a:rPr lang="it-IT" sz="1800" dirty="0" err="1">
                <a:latin typeface="Avenir Book"/>
                <a:cs typeface="Avenir Book"/>
              </a:rPr>
              <a:t>which</a:t>
            </a:r>
            <a:r>
              <a:rPr lang="it-IT" sz="1800" dirty="0">
                <a:latin typeface="Avenir Book"/>
                <a:cs typeface="Avenir Book"/>
              </a:rPr>
              <a:t> use BGP to </a:t>
            </a:r>
            <a:r>
              <a:rPr lang="it-IT" sz="1800" dirty="0" err="1">
                <a:latin typeface="Avenir Book"/>
                <a:cs typeface="Avenir Book"/>
              </a:rPr>
              <a:t>exchange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routing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smtClean="0">
                <a:latin typeface="Avenir Book"/>
                <a:cs typeface="Avenir Book"/>
              </a:rPr>
              <a:t>information</a:t>
            </a:r>
          </a:p>
          <a:p>
            <a:pPr lvl="1" algn="just"/>
            <a:r>
              <a:rPr lang="it-IT" sz="1600" dirty="0">
                <a:latin typeface="Avenir Book"/>
                <a:cs typeface="Avenir Book"/>
              </a:rPr>
              <a:t>BGPv4, 1994</a:t>
            </a:r>
          </a:p>
          <a:p>
            <a:pPr lvl="1" algn="just"/>
            <a:r>
              <a:rPr lang="it-IT" sz="1600" dirty="0">
                <a:latin typeface="Avenir Book"/>
                <a:cs typeface="Avenir Book"/>
              </a:rPr>
              <a:t>No </a:t>
            </a:r>
            <a:r>
              <a:rPr lang="it-IT" sz="1600" dirty="0" err="1">
                <a:latin typeface="Avenir Book"/>
                <a:cs typeface="Avenir Book"/>
              </a:rPr>
              <a:t>built</a:t>
            </a:r>
            <a:r>
              <a:rPr lang="it-IT" sz="1600" dirty="0">
                <a:latin typeface="Avenir Book"/>
                <a:cs typeface="Avenir Book"/>
              </a:rPr>
              <a:t>-in security in BGP </a:t>
            </a:r>
            <a:r>
              <a:rPr lang="it-IT" sz="1600" dirty="0" err="1" smtClean="0">
                <a:latin typeface="Avenir Book"/>
                <a:cs typeface="Avenir Book"/>
              </a:rPr>
              <a:t>protocol</a:t>
            </a:r>
            <a:endParaRPr lang="it-IT" sz="1600" dirty="0">
              <a:latin typeface="Avenir Book"/>
              <a:cs typeface="Avenir Book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1373976" y="3670419"/>
            <a:ext cx="5495014" cy="2306395"/>
            <a:chOff x="1409253" y="4340625"/>
            <a:chExt cx="5495014" cy="2306395"/>
          </a:xfrm>
        </p:grpSpPr>
        <p:sp>
          <p:nvSpPr>
            <p:cNvPr id="4" name="Nuvola 3"/>
            <p:cNvSpPr/>
            <p:nvPr/>
          </p:nvSpPr>
          <p:spPr>
            <a:xfrm>
              <a:off x="1409253" y="5897663"/>
              <a:ext cx="1730363" cy="722231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AS 1</a:t>
              </a:r>
            </a:p>
            <a:p>
              <a:pPr algn="ctr"/>
              <a:r>
                <a:rPr lang="it-IT" dirty="0" smtClean="0"/>
                <a:t>193.x.x.x</a:t>
              </a:r>
            </a:p>
          </p:txBody>
        </p:sp>
        <p:sp>
          <p:nvSpPr>
            <p:cNvPr id="6" name="Nuvola 5"/>
            <p:cNvSpPr/>
            <p:nvPr/>
          </p:nvSpPr>
          <p:spPr>
            <a:xfrm>
              <a:off x="5173904" y="5924789"/>
              <a:ext cx="1730363" cy="722231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AS </a:t>
              </a:r>
              <a:r>
                <a:rPr lang="it-IT" dirty="0"/>
                <a:t>2</a:t>
              </a:r>
              <a:endParaRPr lang="it-IT" dirty="0" smtClean="0"/>
            </a:p>
            <a:p>
              <a:pPr algn="ctr"/>
              <a:r>
                <a:rPr lang="it-IT" dirty="0" smtClean="0"/>
                <a:t>195.x.x.x</a:t>
              </a:r>
            </a:p>
          </p:txBody>
        </p:sp>
        <p:cxnSp>
          <p:nvCxnSpPr>
            <p:cNvPr id="8" name="Connettore 2 7"/>
            <p:cNvCxnSpPr/>
            <p:nvPr/>
          </p:nvCxnSpPr>
          <p:spPr>
            <a:xfrm>
              <a:off x="3572421" y="6043742"/>
              <a:ext cx="1258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2 9"/>
            <p:cNvCxnSpPr/>
            <p:nvPr/>
          </p:nvCxnSpPr>
          <p:spPr>
            <a:xfrm flipH="1">
              <a:off x="3598677" y="6360757"/>
              <a:ext cx="12319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/>
            <p:cNvCxnSpPr/>
            <p:nvPr/>
          </p:nvCxnSpPr>
          <p:spPr>
            <a:xfrm flipV="1">
              <a:off x="2484260" y="5290757"/>
              <a:ext cx="911778" cy="5639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/>
            <p:nvPr/>
          </p:nvCxnSpPr>
          <p:spPr>
            <a:xfrm flipH="1" flipV="1">
              <a:off x="5206909" y="5278541"/>
              <a:ext cx="707808" cy="5996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ttangolo arrotondato 16"/>
            <p:cNvSpPr/>
            <p:nvPr/>
          </p:nvSpPr>
          <p:spPr>
            <a:xfrm>
              <a:off x="3387016" y="4340625"/>
              <a:ext cx="1751611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IRR</a:t>
              </a:r>
            </a:p>
            <a:p>
              <a:pPr algn="ctr"/>
              <a:r>
                <a:rPr lang="it-IT" dirty="0" smtClean="0"/>
                <a:t>AS1=193.x.x.x</a:t>
              </a:r>
            </a:p>
            <a:p>
              <a:pPr algn="ctr"/>
              <a:r>
                <a:rPr lang="it-IT" dirty="0" smtClean="0"/>
                <a:t>AS2=195.x.x.x</a:t>
              </a:r>
              <a:endParaRPr lang="it-IT" dirty="0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5551201" y="5326031"/>
              <a:ext cx="727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query</a:t>
              </a:r>
              <a:endParaRPr lang="it-IT" dirty="0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2167780" y="5211913"/>
              <a:ext cx="727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query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72070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l"/>
            <a:r>
              <a:rPr lang="it-IT" dirty="0">
                <a:latin typeface="Avenir Book"/>
                <a:cs typeface="Avenir Book"/>
              </a:rPr>
              <a:t>Configurazione della policy RPKI</a:t>
            </a:r>
          </a:p>
        </p:txBody>
      </p:sp>
      <p:pic>
        <p:nvPicPr>
          <p:cNvPr id="4" name="Immagine 3" descr="Schermata 2019-04-26 alle 19.20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1" y="1417638"/>
            <a:ext cx="5701584" cy="5290659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9" y="2949057"/>
            <a:ext cx="3932729" cy="1493472"/>
          </a:xfrm>
        </p:spPr>
        <p:txBody>
          <a:bodyPr>
            <a:normAutofit/>
          </a:bodyPr>
          <a:lstStyle/>
          <a:p>
            <a:r>
              <a:rPr lang="it-IT" sz="1800" dirty="0">
                <a:latin typeface="Avenir Book"/>
                <a:cs typeface="Avenir Book"/>
              </a:rPr>
              <a:t>La validazione della rete viene definita come una normale policy di </a:t>
            </a:r>
            <a:r>
              <a:rPr lang="it-IT" sz="1800" dirty="0" err="1">
                <a:latin typeface="Avenir Book"/>
                <a:cs typeface="Avenir Book"/>
              </a:rPr>
              <a:t>Junos</a:t>
            </a:r>
            <a:r>
              <a:rPr lang="it-IT" sz="1800" dirty="0">
                <a:latin typeface="Avenir Book"/>
                <a:cs typeface="Avenir Book"/>
              </a:rPr>
              <a:t> verificando il contenuto del </a:t>
            </a:r>
            <a:r>
              <a:rPr lang="it-IT" sz="1800" dirty="0" err="1">
                <a:latin typeface="Avenir Book"/>
                <a:cs typeface="Avenir Book"/>
              </a:rPr>
              <a:t>validation</a:t>
            </a:r>
            <a:r>
              <a:rPr lang="it-IT" sz="1800" dirty="0">
                <a:latin typeface="Avenir Book"/>
                <a:cs typeface="Avenir Book"/>
              </a:rPr>
              <a:t>-database</a:t>
            </a:r>
          </a:p>
          <a:p>
            <a:pPr marL="457200" lvl="1" indent="0">
              <a:buNone/>
            </a:pPr>
            <a:endParaRPr lang="it-IT" sz="1000" dirty="0">
              <a:latin typeface="Avenir Book"/>
              <a:cs typeface="Avenir Book"/>
            </a:endParaRPr>
          </a:p>
          <a:p>
            <a:pPr marL="0" indent="0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>
              <a:buNone/>
            </a:pPr>
            <a:endParaRPr lang="it-IT" sz="1800" dirty="0">
              <a:latin typeface="Avenir Book"/>
              <a:cs typeface="Avenir Book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E40BB71D-C0E3-4C3A-8BB2-D3FF7C5A218E}"/>
              </a:ext>
            </a:extLst>
          </p:cNvPr>
          <p:cNvSpPr/>
          <p:nvPr/>
        </p:nvSpPr>
        <p:spPr>
          <a:xfrm>
            <a:off x="863478" y="3790706"/>
            <a:ext cx="2717210" cy="192902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5B7946D3-490A-4698-A22F-D3C8950E0F4B}"/>
              </a:ext>
            </a:extLst>
          </p:cNvPr>
          <p:cNvSpPr/>
          <p:nvPr/>
        </p:nvSpPr>
        <p:spPr>
          <a:xfrm>
            <a:off x="863478" y="5461168"/>
            <a:ext cx="2717210" cy="192902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A1F7B6A5-93DA-4202-81F1-53FC6AA20F45}"/>
              </a:ext>
            </a:extLst>
          </p:cNvPr>
          <p:cNvSpPr/>
          <p:nvPr/>
        </p:nvSpPr>
        <p:spPr>
          <a:xfrm>
            <a:off x="863478" y="2120244"/>
            <a:ext cx="2717210" cy="192902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402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l"/>
            <a:r>
              <a:rPr lang="it-IT" dirty="0">
                <a:latin typeface="Avenir Book"/>
                <a:cs typeface="Avenir Book"/>
              </a:rPr>
              <a:t>Configurazione della policy</a:t>
            </a:r>
            <a:br>
              <a:rPr lang="it-IT" dirty="0">
                <a:latin typeface="Avenir Book"/>
                <a:cs typeface="Avenir Book"/>
              </a:rPr>
            </a:br>
            <a:r>
              <a:rPr lang="it-IT" dirty="0">
                <a:latin typeface="Avenir Book"/>
                <a:cs typeface="Avenir Book"/>
              </a:rPr>
              <a:t>di import e community</a:t>
            </a:r>
          </a:p>
        </p:txBody>
      </p:sp>
      <p:pic>
        <p:nvPicPr>
          <p:cNvPr id="5" name="Immagine 4" descr="Schermata 2019-04-26 alle 19.20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55" y="1651073"/>
            <a:ext cx="5765785" cy="405252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1027514A-7A48-4EEF-8E32-9ECCCC1492EE}"/>
              </a:ext>
            </a:extLst>
          </p:cNvPr>
          <p:cNvSpPr txBox="1"/>
          <p:nvPr/>
        </p:nvSpPr>
        <p:spPr>
          <a:xfrm>
            <a:off x="5445941" y="5657509"/>
            <a:ext cx="3099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venir Book"/>
              </a:rPr>
              <a:t>Le </a:t>
            </a:r>
            <a:r>
              <a:rPr lang="it-IT" dirty="0" err="1">
                <a:latin typeface="Avenir Book"/>
              </a:rPr>
              <a:t>comunity</a:t>
            </a:r>
            <a:r>
              <a:rPr lang="it-IT" dirty="0">
                <a:latin typeface="Avenir Book"/>
              </a:rPr>
              <a:t> sono indicate su RFC 8097</a:t>
            </a:r>
          </a:p>
          <a:p>
            <a:pPr algn="ctr"/>
            <a:r>
              <a:rPr lang="it-IT" dirty="0">
                <a:latin typeface="Avenir Book"/>
              </a:rPr>
              <a:t>Valore in decimale 17152:X 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A2BE7B95-8A3A-4224-9352-EA8CD1590E3A}"/>
              </a:ext>
            </a:extLst>
          </p:cNvPr>
          <p:cNvSpPr/>
          <p:nvPr/>
        </p:nvSpPr>
        <p:spPr>
          <a:xfrm>
            <a:off x="1025846" y="4532921"/>
            <a:ext cx="5614235" cy="674005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FB666DCA-90A8-4979-911C-F84D91C4514B}"/>
              </a:ext>
            </a:extLst>
          </p:cNvPr>
          <p:cNvSpPr/>
          <p:nvPr/>
        </p:nvSpPr>
        <p:spPr>
          <a:xfrm>
            <a:off x="983116" y="3240682"/>
            <a:ext cx="1879722" cy="269816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213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l"/>
            <a:r>
              <a:rPr lang="it-IT" dirty="0">
                <a:latin typeface="Avenir Book"/>
                <a:cs typeface="Avenir Book"/>
              </a:rPr>
              <a:t>Management and </a:t>
            </a:r>
            <a:r>
              <a:rPr lang="it-IT" dirty="0" err="1">
                <a:latin typeface="Avenir Book"/>
                <a:cs typeface="Avenir Book"/>
              </a:rPr>
              <a:t>troubleshooting</a:t>
            </a:r>
            <a:endParaRPr lang="it-IT" dirty="0">
              <a:latin typeface="Avenir Book"/>
              <a:cs typeface="Avenir Book"/>
            </a:endParaRP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457200" y="1279500"/>
            <a:ext cx="8420594" cy="50699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algn="just"/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>
                <a:latin typeface="Avenir Book"/>
                <a:cs typeface="Avenir Book"/>
              </a:rPr>
              <a:t>Show </a:t>
            </a:r>
            <a:r>
              <a:rPr lang="it-IT" sz="1800" dirty="0" err="1">
                <a:latin typeface="Avenir Book"/>
                <a:cs typeface="Avenir Book"/>
              </a:rPr>
              <a:t>commands</a:t>
            </a:r>
            <a:endParaRPr lang="it-IT" sz="1800" dirty="0">
              <a:latin typeface="Avenir Book"/>
              <a:cs typeface="Avenir Book"/>
            </a:endParaRPr>
          </a:p>
          <a:p>
            <a:pPr lvl="1" algn="just"/>
            <a:r>
              <a:rPr lang="it-IT" sz="1800" dirty="0">
                <a:latin typeface="Avenir Book"/>
                <a:cs typeface="Avenir Book"/>
              </a:rPr>
              <a:t>show </a:t>
            </a:r>
            <a:r>
              <a:rPr lang="it-IT" sz="1800" dirty="0" err="1">
                <a:latin typeface="Avenir Book"/>
                <a:cs typeface="Avenir Book"/>
              </a:rPr>
              <a:t>route</a:t>
            </a:r>
            <a:endParaRPr lang="it-IT" sz="1800" dirty="0">
              <a:latin typeface="Avenir Book"/>
              <a:cs typeface="Avenir Book"/>
            </a:endParaRPr>
          </a:p>
          <a:p>
            <a:pPr lvl="1" algn="just"/>
            <a:r>
              <a:rPr lang="it-IT" sz="1800" dirty="0">
                <a:latin typeface="Avenir Book"/>
                <a:cs typeface="Avenir Book"/>
              </a:rPr>
              <a:t>show </a:t>
            </a:r>
            <a:r>
              <a:rPr lang="it-IT" sz="1800" dirty="0" err="1">
                <a:latin typeface="Avenir Book"/>
                <a:cs typeface="Avenir Book"/>
              </a:rPr>
              <a:t>validation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statistics</a:t>
            </a:r>
            <a:endParaRPr lang="it-IT" sz="1800" dirty="0">
              <a:latin typeface="Avenir Book"/>
              <a:cs typeface="Avenir Book"/>
            </a:endParaRPr>
          </a:p>
          <a:p>
            <a:pPr lvl="1" algn="just"/>
            <a:r>
              <a:rPr lang="it-IT" sz="1800" dirty="0">
                <a:latin typeface="Avenir Book"/>
                <a:cs typeface="Avenir Book"/>
              </a:rPr>
              <a:t>show </a:t>
            </a:r>
            <a:r>
              <a:rPr lang="it-IT" sz="1800" dirty="0" err="1">
                <a:latin typeface="Avenir Book"/>
                <a:cs typeface="Avenir Book"/>
              </a:rPr>
              <a:t>validation</a:t>
            </a:r>
            <a:r>
              <a:rPr lang="it-IT" sz="1800" dirty="0">
                <a:latin typeface="Avenir Book"/>
                <a:cs typeface="Avenir Book"/>
              </a:rPr>
              <a:t> database</a:t>
            </a:r>
          </a:p>
          <a:p>
            <a:pPr lvl="1" algn="just"/>
            <a:r>
              <a:rPr lang="it-IT" sz="1800" dirty="0">
                <a:latin typeface="Avenir Book"/>
                <a:cs typeface="Avenir Book"/>
              </a:rPr>
              <a:t>show </a:t>
            </a:r>
            <a:r>
              <a:rPr lang="it-IT" sz="1800" dirty="0" err="1">
                <a:latin typeface="Avenir Book"/>
                <a:cs typeface="Avenir Book"/>
              </a:rPr>
              <a:t>validation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replication</a:t>
            </a:r>
            <a:endParaRPr lang="it-IT" sz="1800" dirty="0">
              <a:latin typeface="Avenir Book"/>
              <a:cs typeface="Avenir Book"/>
            </a:endParaRPr>
          </a:p>
          <a:p>
            <a:pPr lvl="1" algn="just"/>
            <a:r>
              <a:rPr lang="it-IT" sz="1800" dirty="0">
                <a:latin typeface="Avenir Book"/>
                <a:cs typeface="Avenir Book"/>
              </a:rPr>
              <a:t>show </a:t>
            </a:r>
            <a:r>
              <a:rPr lang="it-IT" sz="1800" dirty="0" err="1">
                <a:latin typeface="Avenir Book"/>
                <a:cs typeface="Avenir Book"/>
              </a:rPr>
              <a:t>validation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group</a:t>
            </a:r>
            <a:endParaRPr lang="it-IT" sz="1800" dirty="0">
              <a:latin typeface="Avenir Book"/>
              <a:cs typeface="Avenir Book"/>
            </a:endParaRPr>
          </a:p>
          <a:p>
            <a:pPr lvl="1" algn="just"/>
            <a:r>
              <a:rPr lang="it-IT" sz="1800" dirty="0">
                <a:latin typeface="Avenir Book"/>
                <a:cs typeface="Avenir Book"/>
              </a:rPr>
              <a:t>show </a:t>
            </a:r>
            <a:r>
              <a:rPr lang="it-IT" sz="1800" dirty="0" err="1">
                <a:latin typeface="Avenir Book"/>
                <a:cs typeface="Avenir Book"/>
              </a:rPr>
              <a:t>validation</a:t>
            </a:r>
            <a:r>
              <a:rPr lang="it-IT" sz="1800" dirty="0">
                <a:latin typeface="Avenir Book"/>
                <a:cs typeface="Avenir Book"/>
              </a:rPr>
              <a:t> session</a:t>
            </a:r>
          </a:p>
          <a:p>
            <a:pPr lvl="1" algn="just"/>
            <a:endParaRPr lang="it-IT" sz="1800" dirty="0">
              <a:latin typeface="Avenir Book"/>
              <a:cs typeface="Avenir Book"/>
            </a:endParaRPr>
          </a:p>
          <a:p>
            <a:pPr lvl="1" algn="just"/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 err="1">
                <a:latin typeface="Avenir Book"/>
                <a:cs typeface="Avenir Book"/>
              </a:rPr>
              <a:t>Request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validation</a:t>
            </a:r>
            <a:r>
              <a:rPr lang="it-IT" sz="1800" dirty="0">
                <a:latin typeface="Avenir Book"/>
                <a:cs typeface="Avenir Book"/>
              </a:rPr>
              <a:t> policy</a:t>
            </a:r>
          </a:p>
          <a:p>
            <a:pPr lvl="1" algn="just"/>
            <a:r>
              <a:rPr lang="it-IT" sz="1800" dirty="0">
                <a:latin typeface="Avenir Book"/>
                <a:cs typeface="Avenir Book"/>
              </a:rPr>
              <a:t>Re-</a:t>
            </a:r>
            <a:r>
              <a:rPr lang="it-IT" sz="1800" dirty="0" err="1">
                <a:latin typeface="Avenir Book"/>
                <a:cs typeface="Avenir Book"/>
              </a:rPr>
              <a:t>run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validation</a:t>
            </a:r>
            <a:r>
              <a:rPr lang="it-IT" sz="1800" dirty="0">
                <a:latin typeface="Avenir Book"/>
                <a:cs typeface="Avenir Book"/>
              </a:rPr>
              <a:t>, </a:t>
            </a:r>
            <a:r>
              <a:rPr lang="it-IT" sz="1800" dirty="0" err="1">
                <a:latin typeface="Avenir Book"/>
                <a:cs typeface="Avenir Book"/>
              </a:rPr>
              <a:t>optionally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against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only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specified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routes</a:t>
            </a: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753890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hermata 2019-04-26 alle 19.23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9" y="2417945"/>
            <a:ext cx="7999529" cy="2283528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ADC939D6-7095-45BA-8A3B-5887E6BEB90C}"/>
              </a:ext>
            </a:extLst>
          </p:cNvPr>
          <p:cNvSpPr/>
          <p:nvPr/>
        </p:nvSpPr>
        <p:spPr>
          <a:xfrm>
            <a:off x="7075919" y="2638004"/>
            <a:ext cx="726392" cy="331773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l"/>
            <a:r>
              <a:rPr lang="it-IT" dirty="0">
                <a:latin typeface="Avenir Book"/>
                <a:cs typeface="Avenir Book"/>
              </a:rPr>
              <a:t>Show </a:t>
            </a:r>
            <a:r>
              <a:rPr lang="it-IT" dirty="0" err="1">
                <a:latin typeface="Avenir Book"/>
                <a:cs typeface="Avenir Book"/>
              </a:rPr>
              <a:t>route</a:t>
            </a:r>
            <a:endParaRPr lang="it-IT" dirty="0">
              <a:latin typeface="Avenir Book"/>
              <a:cs typeface="Avenir Book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6D17FA16-AAD4-47BD-BB84-D36504A006C2}"/>
              </a:ext>
            </a:extLst>
          </p:cNvPr>
          <p:cNvSpPr/>
          <p:nvPr/>
        </p:nvSpPr>
        <p:spPr>
          <a:xfrm>
            <a:off x="7075918" y="3382200"/>
            <a:ext cx="914399" cy="331773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B3610730-F3B2-476C-95BB-F72AACFDBFCE}"/>
              </a:ext>
            </a:extLst>
          </p:cNvPr>
          <p:cNvSpPr/>
          <p:nvPr/>
        </p:nvSpPr>
        <p:spPr>
          <a:xfrm>
            <a:off x="6588810" y="4134942"/>
            <a:ext cx="914399" cy="331773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291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l"/>
            <a:r>
              <a:rPr lang="it-IT" dirty="0" err="1">
                <a:latin typeface="Avenir Book"/>
                <a:cs typeface="Avenir Book"/>
              </a:rPr>
              <a:t>Validation</a:t>
            </a:r>
            <a:r>
              <a:rPr lang="it-IT" dirty="0">
                <a:latin typeface="Avenir Book"/>
                <a:cs typeface="Avenir Book"/>
              </a:rPr>
              <a:t> </a:t>
            </a:r>
            <a:r>
              <a:rPr lang="it-IT" dirty="0" err="1">
                <a:latin typeface="Avenir Book"/>
                <a:cs typeface="Avenir Book"/>
              </a:rPr>
              <a:t>states</a:t>
            </a:r>
            <a:endParaRPr lang="it-IT" dirty="0">
              <a:latin typeface="Avenir Book"/>
              <a:cs typeface="Avenir Book"/>
            </a:endParaRP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457200" y="1279500"/>
            <a:ext cx="8420594" cy="50699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algn="just"/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>
                <a:latin typeface="Avenir Book"/>
                <a:cs typeface="Avenir Book"/>
              </a:rPr>
              <a:t>Gli stati di validazione interni al router (RFC 6811)</a:t>
            </a:r>
          </a:p>
          <a:p>
            <a:pPr lvl="1" algn="just"/>
            <a:r>
              <a:rPr lang="it-IT" sz="1800" dirty="0" err="1">
                <a:latin typeface="Avenir Book"/>
                <a:cs typeface="Avenir Book"/>
              </a:rPr>
              <a:t>valid</a:t>
            </a:r>
            <a:endParaRPr lang="it-IT" sz="1800" dirty="0">
              <a:latin typeface="Avenir Book"/>
              <a:cs typeface="Avenir Book"/>
            </a:endParaRPr>
          </a:p>
          <a:p>
            <a:pPr lvl="1" algn="just"/>
            <a:r>
              <a:rPr lang="it-IT" sz="1800" dirty="0" err="1">
                <a:latin typeface="Avenir Book"/>
                <a:cs typeface="Avenir Book"/>
              </a:rPr>
              <a:t>invalid</a:t>
            </a:r>
            <a:endParaRPr lang="it-IT" sz="1800" dirty="0">
              <a:latin typeface="Avenir Book"/>
              <a:cs typeface="Avenir Book"/>
            </a:endParaRPr>
          </a:p>
          <a:p>
            <a:pPr lvl="1" algn="just"/>
            <a:r>
              <a:rPr lang="it-IT" sz="1800" dirty="0" err="1">
                <a:latin typeface="Avenir Book"/>
                <a:cs typeface="Avenir Book"/>
              </a:rPr>
              <a:t>unknown</a:t>
            </a:r>
            <a:endParaRPr lang="it-IT" sz="1800" dirty="0">
              <a:latin typeface="Avenir Book"/>
              <a:cs typeface="Avenir Book"/>
            </a:endParaRPr>
          </a:p>
          <a:p>
            <a:pPr lvl="1" algn="just"/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>
                <a:latin typeface="Avenir Book"/>
                <a:cs typeface="Avenir Book"/>
              </a:rPr>
              <a:t>C'è anche un altro stato “</a:t>
            </a:r>
            <a:r>
              <a:rPr lang="it-IT" sz="1800" dirty="0" err="1">
                <a:latin typeface="Avenir Book"/>
                <a:cs typeface="Avenir Book"/>
              </a:rPr>
              <a:t>validation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was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not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run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against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this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at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all</a:t>
            </a:r>
            <a:r>
              <a:rPr lang="it-IT" sz="1800" dirty="0">
                <a:latin typeface="Avenir Book"/>
                <a:cs typeface="Avenir Book"/>
              </a:rPr>
              <a:t>”</a:t>
            </a:r>
          </a:p>
          <a:p>
            <a:pPr lvl="1" algn="just"/>
            <a:r>
              <a:rPr lang="it-IT" sz="1800" dirty="0" err="1">
                <a:latin typeface="Avenir Book"/>
                <a:cs typeface="Avenir Book"/>
              </a:rPr>
              <a:t>unverified</a:t>
            </a:r>
            <a:endParaRPr lang="it-IT" sz="1800" dirty="0">
              <a:latin typeface="Avenir Book"/>
              <a:cs typeface="Avenir Book"/>
            </a:endParaRPr>
          </a:p>
          <a:p>
            <a:pPr lvl="1" algn="just"/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u="sng" dirty="0" err="1">
                <a:latin typeface="Avenir Book"/>
                <a:cs typeface="Avenir Book"/>
              </a:rPr>
              <a:t>Unverified</a:t>
            </a:r>
            <a:r>
              <a:rPr lang="it-IT" sz="1800" u="sng" dirty="0">
                <a:latin typeface="Avenir Book"/>
                <a:cs typeface="Avenir Book"/>
              </a:rPr>
              <a:t> è differente da </a:t>
            </a:r>
            <a:r>
              <a:rPr lang="it-IT" sz="1800" u="sng" dirty="0" err="1">
                <a:latin typeface="Avenir Book"/>
                <a:cs typeface="Avenir Book"/>
              </a:rPr>
              <a:t>unknown</a:t>
            </a:r>
            <a:endParaRPr lang="it-IT" sz="1800" u="sng" dirty="0">
              <a:latin typeface="Avenir Book"/>
              <a:cs typeface="Avenir Book"/>
            </a:endParaRPr>
          </a:p>
          <a:p>
            <a:pPr algn="just"/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>
                <a:latin typeface="Avenir Book"/>
                <a:cs typeface="Avenir Book"/>
              </a:rPr>
              <a:t>La parte di rete </a:t>
            </a:r>
            <a:r>
              <a:rPr lang="it-IT" sz="1800" dirty="0" err="1">
                <a:latin typeface="Avenir Book"/>
                <a:cs typeface="Avenir Book"/>
              </a:rPr>
              <a:t>internal</a:t>
            </a:r>
            <a:r>
              <a:rPr lang="it-IT" sz="1800" dirty="0">
                <a:latin typeface="Avenir Book"/>
                <a:cs typeface="Avenir Book"/>
              </a:rPr>
              <a:t> BGP sarà </a:t>
            </a:r>
            <a:r>
              <a:rPr lang="it-IT" sz="1800" dirty="0" err="1">
                <a:latin typeface="Avenir Book"/>
                <a:cs typeface="Avenir Book"/>
              </a:rPr>
              <a:t>unverified</a:t>
            </a:r>
            <a:r>
              <a:rPr lang="it-IT" sz="1800" dirty="0">
                <a:latin typeface="Avenir Book"/>
                <a:cs typeface="Avenir Book"/>
              </a:rPr>
              <a:t> (best </a:t>
            </a:r>
            <a:r>
              <a:rPr lang="it-IT" sz="1800" dirty="0" err="1">
                <a:latin typeface="Avenir Book"/>
                <a:cs typeface="Avenir Book"/>
              </a:rPr>
              <a:t>practice</a:t>
            </a:r>
            <a:r>
              <a:rPr lang="it-IT" sz="1800" dirty="0">
                <a:latin typeface="Avenir Book"/>
                <a:cs typeface="Avenir Book"/>
              </a:rPr>
              <a:t>)</a:t>
            </a: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261461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l"/>
            <a:r>
              <a:rPr lang="it-IT" dirty="0">
                <a:latin typeface="Avenir Book"/>
                <a:cs typeface="Avenir Book"/>
              </a:rPr>
              <a:t>Show </a:t>
            </a:r>
            <a:r>
              <a:rPr lang="it-IT" dirty="0" err="1">
                <a:latin typeface="Avenir Book"/>
                <a:cs typeface="Avenir Book"/>
              </a:rPr>
              <a:t>validation</a:t>
            </a:r>
            <a:r>
              <a:rPr lang="it-IT" dirty="0">
                <a:latin typeface="Avenir Book"/>
                <a:cs typeface="Avenir Book"/>
              </a:rPr>
              <a:t> </a:t>
            </a:r>
            <a:r>
              <a:rPr lang="it-IT" dirty="0" err="1">
                <a:latin typeface="Avenir Book"/>
                <a:cs typeface="Avenir Book"/>
              </a:rPr>
              <a:t>statistics</a:t>
            </a:r>
            <a:r>
              <a:rPr lang="it-IT" dirty="0">
                <a:latin typeface="Avenir Book"/>
                <a:cs typeface="Avenir Book"/>
              </a:rPr>
              <a:t> </a:t>
            </a:r>
          </a:p>
        </p:txBody>
      </p:sp>
      <p:pic>
        <p:nvPicPr>
          <p:cNvPr id="3" name="Immagine 2" descr="Schermata 2019-04-26 alle 19.24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34" y="1956991"/>
            <a:ext cx="6758361" cy="3271905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B9AD9EB7-3E74-43D3-8923-64145ECEA8A7}"/>
              </a:ext>
            </a:extLst>
          </p:cNvPr>
          <p:cNvSpPr/>
          <p:nvPr/>
        </p:nvSpPr>
        <p:spPr>
          <a:xfrm>
            <a:off x="3632315" y="3131412"/>
            <a:ext cx="1879722" cy="269816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BB44A260-ED0D-461D-AD76-5A24D28EE8A8}"/>
              </a:ext>
            </a:extLst>
          </p:cNvPr>
          <p:cNvSpPr/>
          <p:nvPr/>
        </p:nvSpPr>
        <p:spPr>
          <a:xfrm>
            <a:off x="1366255" y="3601490"/>
            <a:ext cx="2428078" cy="705589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555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l"/>
            <a:r>
              <a:rPr lang="it-IT" dirty="0">
                <a:latin typeface="Avenir Book"/>
                <a:cs typeface="Avenir Book"/>
              </a:rPr>
              <a:t>Show </a:t>
            </a:r>
            <a:r>
              <a:rPr lang="it-IT" dirty="0" err="1">
                <a:latin typeface="Avenir Book"/>
                <a:cs typeface="Avenir Book"/>
              </a:rPr>
              <a:t>validation</a:t>
            </a:r>
            <a:r>
              <a:rPr lang="it-IT" dirty="0">
                <a:latin typeface="Avenir Book"/>
                <a:cs typeface="Avenir Book"/>
              </a:rPr>
              <a:t> database &amp; session</a:t>
            </a:r>
          </a:p>
        </p:txBody>
      </p:sp>
      <p:pic>
        <p:nvPicPr>
          <p:cNvPr id="4" name="Immagine 3" descr="Schermata 2019-04-26 alle 19.25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8" y="2162086"/>
            <a:ext cx="7875005" cy="321102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4A774835-3B10-4D92-B7E4-00D677CDA32B}"/>
              </a:ext>
            </a:extLst>
          </p:cNvPr>
          <p:cNvSpPr/>
          <p:nvPr/>
        </p:nvSpPr>
        <p:spPr>
          <a:xfrm>
            <a:off x="6118789" y="2715627"/>
            <a:ext cx="914399" cy="1471812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007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l"/>
            <a:r>
              <a:rPr lang="it-IT" dirty="0">
                <a:latin typeface="Avenir Book"/>
                <a:cs typeface="Avenir Book"/>
              </a:rPr>
              <a:t>Conclusioni</a:t>
            </a: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368188" y="2257676"/>
            <a:ext cx="8420594" cy="458818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>
                <a:latin typeface="Avenir Book"/>
                <a:cs typeface="Avenir Book"/>
              </a:rPr>
              <a:t>adottare RPKI-</a:t>
            </a:r>
            <a:r>
              <a:rPr lang="it-IT" sz="1800" dirty="0" err="1">
                <a:latin typeface="Avenir Book"/>
                <a:cs typeface="Avenir Book"/>
              </a:rPr>
              <a:t>validation</a:t>
            </a:r>
            <a:r>
              <a:rPr lang="it-IT" sz="1800" dirty="0">
                <a:latin typeface="Avenir Book"/>
                <a:cs typeface="Avenir Book"/>
              </a:rPr>
              <a:t> è una valida soluzione per problemi </a:t>
            </a:r>
            <a:r>
              <a:rPr lang="it-IT" sz="1800" dirty="0" err="1">
                <a:latin typeface="Avenir Book"/>
                <a:cs typeface="Avenir Book"/>
              </a:rPr>
              <a:t>DDoS</a:t>
            </a: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>
                <a:latin typeface="Avenir Book"/>
                <a:cs typeface="Avenir Book"/>
              </a:rPr>
              <a:t>adottare anche tutte le altre best </a:t>
            </a:r>
            <a:r>
              <a:rPr lang="it-IT" sz="1800" dirty="0" err="1">
                <a:latin typeface="Avenir Book"/>
                <a:cs typeface="Avenir Book"/>
              </a:rPr>
              <a:t>practice</a:t>
            </a:r>
            <a:r>
              <a:rPr lang="it-IT" sz="1800" dirty="0">
                <a:latin typeface="Avenir Book"/>
                <a:cs typeface="Avenir Book"/>
              </a:rPr>
              <a:t> per filtrare le rotte BGP</a:t>
            </a:r>
          </a:p>
          <a:p>
            <a:pPr algn="just"/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>
                <a:latin typeface="Avenir Book"/>
                <a:cs typeface="Avenir Book"/>
              </a:rPr>
              <a:t>consiglio validazione OOB su network privato</a:t>
            </a:r>
          </a:p>
          <a:p>
            <a:pPr algn="just"/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>
                <a:latin typeface="Avenir Book"/>
                <a:cs typeface="Avenir Book"/>
              </a:rPr>
              <a:t>informare e aggiornare i colleghi del NOC e documentare l’implementazione</a:t>
            </a:r>
          </a:p>
          <a:p>
            <a:pPr algn="just"/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>
                <a:latin typeface="Avenir Book"/>
                <a:cs typeface="Avenir Book"/>
              </a:rPr>
              <a:t>configurare sempre </a:t>
            </a:r>
            <a:r>
              <a:rPr lang="it-IT" sz="1800" dirty="0" err="1">
                <a:latin typeface="Avenir Book"/>
                <a:cs typeface="Avenir Book"/>
              </a:rPr>
              <a:t>rpf-check</a:t>
            </a:r>
            <a:r>
              <a:rPr lang="it-IT" sz="1800" dirty="0">
                <a:latin typeface="Avenir Book"/>
                <a:cs typeface="Avenir Book"/>
              </a:rPr>
              <a:t> in modalità </a:t>
            </a:r>
            <a:r>
              <a:rPr lang="it-IT" sz="1800" dirty="0" err="1">
                <a:latin typeface="Avenir Book"/>
                <a:cs typeface="Avenir Book"/>
              </a:rPr>
              <a:t>loose</a:t>
            </a:r>
            <a:r>
              <a:rPr lang="it-IT" sz="1800" dirty="0">
                <a:latin typeface="Avenir Book"/>
                <a:cs typeface="Avenir Book"/>
              </a:rPr>
              <a:t> sulle interfacce esterne</a:t>
            </a:r>
          </a:p>
          <a:p>
            <a:pPr algn="just"/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>
                <a:latin typeface="Avenir Book"/>
                <a:cs typeface="Avenir Book"/>
              </a:rPr>
              <a:t>non installare la default (IPv4 0.0.0.0/0 e/o IPv6 ::/0)</a:t>
            </a:r>
          </a:p>
          <a:p>
            <a:pPr algn="just"/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>
                <a:latin typeface="Avenir Book"/>
                <a:cs typeface="Avenir Book"/>
              </a:rPr>
              <a:t>configurare quanto prima sul tuo </a:t>
            </a:r>
            <a:r>
              <a:rPr lang="it-IT" sz="1800" dirty="0" err="1">
                <a:latin typeface="Avenir Book"/>
                <a:cs typeface="Avenir Book"/>
              </a:rPr>
              <a:t>backbone</a:t>
            </a:r>
            <a:r>
              <a:rPr lang="it-IT" sz="1800" dirty="0">
                <a:latin typeface="Avenir Book"/>
                <a:cs typeface="Avenir Book"/>
              </a:rPr>
              <a:t> RPKI</a:t>
            </a: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</p:txBody>
      </p:sp>
      <p:pic>
        <p:nvPicPr>
          <p:cNvPr id="5" name="Picture 10" descr="https://www.logolynx.com/images/logolynx/ff/ff8325ee4889c024a02ac30b1ef87042.png">
            <a:extLst>
              <a:ext uri="{FF2B5EF4-FFF2-40B4-BE49-F238E27FC236}">
                <a16:creationId xmlns:a16="http://schemas.microsoft.com/office/drawing/2014/main" xmlns="" id="{77518767-7774-4A82-8057-7E81C467F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251" y="0"/>
            <a:ext cx="2063469" cy="20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881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l"/>
            <a:r>
              <a:rPr lang="it-IT" dirty="0">
                <a:latin typeface="Avenir Book"/>
                <a:cs typeface="Avenir Book"/>
              </a:rPr>
              <a:t>Q&amp;A?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164993" y="3337691"/>
            <a:ext cx="22380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/>
              <a:t>THANKS!</a:t>
            </a:r>
          </a:p>
        </p:txBody>
      </p:sp>
      <p:pic>
        <p:nvPicPr>
          <p:cNvPr id="4" name="Immagine 3" descr="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45" y="1544042"/>
            <a:ext cx="1466273" cy="1466273"/>
          </a:xfrm>
          <a:prstGeom prst="rect">
            <a:avLst/>
          </a:prstGeom>
        </p:spPr>
      </p:pic>
      <p:pic>
        <p:nvPicPr>
          <p:cNvPr id="6" name="Immagin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89" y="361230"/>
            <a:ext cx="1165156" cy="1056408"/>
          </a:xfrm>
          <a:prstGeom prst="rect">
            <a:avLst/>
          </a:prstGeom>
        </p:spPr>
      </p:pic>
      <p:sp>
        <p:nvSpPr>
          <p:cNvPr id="7" name="Sottotitolo 2"/>
          <p:cNvSpPr txBox="1">
            <a:spLocks/>
          </p:cNvSpPr>
          <p:nvPr/>
        </p:nvSpPr>
        <p:spPr>
          <a:xfrm>
            <a:off x="1429324" y="4428815"/>
            <a:ext cx="5844337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>
                <a:latin typeface="Avenir Book"/>
                <a:cs typeface="Avenir Book"/>
              </a:rPr>
              <a:t>Flavio Luciani </a:t>
            </a:r>
            <a:r>
              <a:rPr lang="mr-IN" sz="2000" b="1" dirty="0">
                <a:latin typeface="Avenir Book"/>
                <a:cs typeface="Avenir Book"/>
              </a:rPr>
              <a:t>–</a:t>
            </a:r>
            <a:r>
              <a:rPr lang="it-IT" sz="2000" b="1" dirty="0">
                <a:latin typeface="Avenir Book"/>
                <a:cs typeface="Avenir Book"/>
              </a:rPr>
              <a:t> </a:t>
            </a:r>
            <a:r>
              <a:rPr lang="it-IT" sz="2000" b="1" dirty="0" err="1">
                <a:latin typeface="Avenir Book"/>
                <a:cs typeface="Avenir Book"/>
              </a:rPr>
              <a:t>f.luciani@namex.it</a:t>
            </a:r>
            <a:endParaRPr lang="it-IT" sz="2000" b="1" dirty="0">
              <a:latin typeface="Avenir Book"/>
              <a:cs typeface="Avenir Book"/>
            </a:endParaRPr>
          </a:p>
          <a:p>
            <a:r>
              <a:rPr lang="it-IT" sz="2000" b="1" dirty="0">
                <a:latin typeface="Avenir Book"/>
                <a:cs typeface="Avenir Book"/>
              </a:rPr>
              <a:t>Marco Paesani </a:t>
            </a:r>
            <a:r>
              <a:rPr lang="mr-IN" sz="2000" b="1" dirty="0">
                <a:latin typeface="Avenir Book"/>
                <a:cs typeface="Avenir Book"/>
              </a:rPr>
              <a:t>–</a:t>
            </a:r>
            <a:r>
              <a:rPr lang="it-IT" sz="2000" b="1" dirty="0">
                <a:latin typeface="Avenir Book"/>
                <a:cs typeface="Avenir Book"/>
              </a:rPr>
              <a:t> </a:t>
            </a:r>
            <a:r>
              <a:rPr lang="it-IT" sz="2000" b="1" dirty="0" err="1">
                <a:latin typeface="Avenir Book"/>
                <a:cs typeface="Avenir Book"/>
              </a:rPr>
              <a:t>m.paesani@fibertelecom.it</a:t>
            </a:r>
            <a:r>
              <a:rPr lang="it-IT" sz="2000" b="1" dirty="0">
                <a:latin typeface="Avenir Book"/>
                <a:cs typeface="Avenir Book"/>
              </a:rPr>
              <a:t> </a:t>
            </a:r>
          </a:p>
          <a:p>
            <a:r>
              <a:rPr lang="it-IT" sz="2000" b="1" dirty="0">
                <a:latin typeface="Avenir Book"/>
                <a:cs typeface="Avenir Book"/>
              </a:rPr>
              <a:t>Massimiliano Stucchi </a:t>
            </a:r>
            <a:r>
              <a:rPr lang="mr-IN" sz="2000" b="1" dirty="0">
                <a:latin typeface="Avenir Book"/>
                <a:cs typeface="Avenir Book"/>
              </a:rPr>
              <a:t>–</a:t>
            </a:r>
            <a:r>
              <a:rPr lang="it-IT" sz="2000" b="1" dirty="0">
                <a:latin typeface="Avenir Book"/>
                <a:cs typeface="Avenir Book"/>
              </a:rPr>
              <a:t> </a:t>
            </a:r>
            <a:r>
              <a:rPr lang="it-IT" sz="2000" b="1" dirty="0" err="1">
                <a:latin typeface="Avenir Book"/>
                <a:cs typeface="Avenir Book"/>
              </a:rPr>
              <a:t>max@stucchi.ch</a:t>
            </a:r>
            <a:endParaRPr lang="it-IT" sz="2000" b="1" dirty="0">
              <a:latin typeface="Avenir Book"/>
              <a:cs typeface="Avenir Book"/>
            </a:endParaRPr>
          </a:p>
        </p:txBody>
      </p:sp>
      <p:pic>
        <p:nvPicPr>
          <p:cNvPr id="8" name="Immagine 7" descr="Fiber_Telecom_logo_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361" y="878606"/>
            <a:ext cx="2805546" cy="93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2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 err="1">
                <a:latin typeface="Avenir Book"/>
                <a:cs typeface="Avenir Book"/>
              </a:rPr>
              <a:t>Incidents</a:t>
            </a:r>
            <a:r>
              <a:rPr lang="it-IT" b="1" dirty="0">
                <a:latin typeface="Avenir Book"/>
                <a:cs typeface="Avenir Book"/>
              </a:rPr>
              <a:t> are common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>
                <a:latin typeface="Avenir Book"/>
                <a:cs typeface="Avenir Book"/>
              </a:rPr>
              <a:t>A </a:t>
            </a:r>
            <a:r>
              <a:rPr lang="it-IT" sz="2400" dirty="0" err="1">
                <a:latin typeface="Avenir Book"/>
                <a:cs typeface="Avenir Book"/>
              </a:rPr>
              <a:t>route</a:t>
            </a:r>
            <a:r>
              <a:rPr lang="it-IT" sz="2400" dirty="0">
                <a:latin typeface="Avenir Book"/>
                <a:cs typeface="Avenir Book"/>
              </a:rPr>
              <a:t> </a:t>
            </a:r>
            <a:r>
              <a:rPr lang="it-IT" sz="2400" dirty="0" err="1">
                <a:latin typeface="Avenir Book"/>
                <a:cs typeface="Avenir Book"/>
              </a:rPr>
              <a:t>leak</a:t>
            </a:r>
            <a:r>
              <a:rPr lang="it-IT" sz="2400" dirty="0">
                <a:latin typeface="Avenir Book"/>
                <a:cs typeface="Avenir Book"/>
              </a:rPr>
              <a:t> or a </a:t>
            </a:r>
            <a:r>
              <a:rPr lang="it-IT" sz="2400" dirty="0" err="1">
                <a:latin typeface="Avenir Book"/>
                <a:cs typeface="Avenir Book"/>
              </a:rPr>
              <a:t>route</a:t>
            </a:r>
            <a:r>
              <a:rPr lang="it-IT" sz="2400" dirty="0">
                <a:latin typeface="Avenir Book"/>
                <a:cs typeface="Avenir Book"/>
              </a:rPr>
              <a:t> </a:t>
            </a:r>
            <a:r>
              <a:rPr lang="it-IT" sz="2400" dirty="0" err="1">
                <a:latin typeface="Avenir Book"/>
                <a:cs typeface="Avenir Book"/>
              </a:rPr>
              <a:t>hijacks</a:t>
            </a:r>
            <a:r>
              <a:rPr lang="it-IT" sz="2400" dirty="0">
                <a:latin typeface="Avenir Book"/>
                <a:cs typeface="Avenir Book"/>
              </a:rPr>
              <a:t> </a:t>
            </a:r>
            <a:r>
              <a:rPr lang="it-IT" sz="2400" dirty="0" err="1">
                <a:latin typeface="Avenir Book"/>
                <a:cs typeface="Avenir Book"/>
              </a:rPr>
              <a:t>is</a:t>
            </a:r>
            <a:r>
              <a:rPr lang="it-IT" sz="2400" dirty="0">
                <a:latin typeface="Avenir Book"/>
                <a:cs typeface="Avenir Book"/>
              </a:rPr>
              <a:t> </a:t>
            </a:r>
            <a:r>
              <a:rPr lang="it-IT" sz="2400" dirty="0" err="1">
                <a:latin typeface="Avenir Book"/>
                <a:cs typeface="Avenir Book"/>
              </a:rPr>
              <a:t>defined</a:t>
            </a:r>
            <a:r>
              <a:rPr lang="it-IT" sz="2400" dirty="0">
                <a:latin typeface="Avenir Book"/>
                <a:cs typeface="Avenir Book"/>
              </a:rPr>
              <a:t> </a:t>
            </a:r>
            <a:r>
              <a:rPr lang="it-IT" sz="2400" dirty="0" err="1">
                <a:latin typeface="Avenir Book"/>
                <a:cs typeface="Avenir Book"/>
              </a:rPr>
              <a:t>as</a:t>
            </a:r>
            <a:r>
              <a:rPr lang="it-IT" sz="2400" dirty="0">
                <a:latin typeface="Avenir Book"/>
                <a:cs typeface="Avenir Book"/>
              </a:rPr>
              <a:t> the </a:t>
            </a:r>
            <a:r>
              <a:rPr lang="it-IT" sz="2400" dirty="0" err="1">
                <a:latin typeface="Avenir Book"/>
                <a:cs typeface="Avenir Book"/>
              </a:rPr>
              <a:t>illegitimate</a:t>
            </a:r>
            <a:r>
              <a:rPr lang="it-IT" sz="2400" dirty="0">
                <a:latin typeface="Avenir Book"/>
                <a:cs typeface="Avenir Book"/>
              </a:rPr>
              <a:t> </a:t>
            </a:r>
            <a:r>
              <a:rPr lang="it-IT" sz="2400" dirty="0" err="1">
                <a:latin typeface="Avenir Book"/>
                <a:cs typeface="Avenir Book"/>
              </a:rPr>
              <a:t>advertisement</a:t>
            </a:r>
            <a:r>
              <a:rPr lang="it-IT" sz="2400" dirty="0">
                <a:latin typeface="Avenir Book"/>
                <a:cs typeface="Avenir Book"/>
              </a:rPr>
              <a:t> of an IP </a:t>
            </a:r>
            <a:r>
              <a:rPr lang="it-IT" sz="2400" dirty="0" err="1">
                <a:latin typeface="Avenir Book"/>
                <a:cs typeface="Avenir Book"/>
              </a:rPr>
              <a:t>space</a:t>
            </a:r>
            <a:endParaRPr lang="it-IT" sz="24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2400" dirty="0">
              <a:latin typeface="Avenir Book"/>
              <a:cs typeface="Avenir Book"/>
            </a:endParaRPr>
          </a:p>
          <a:p>
            <a:pPr algn="just"/>
            <a:r>
              <a:rPr lang="it-IT" sz="2400" dirty="0">
                <a:latin typeface="Avenir Book"/>
                <a:cs typeface="Avenir Book"/>
              </a:rPr>
              <a:t>2018 </a:t>
            </a:r>
            <a:r>
              <a:rPr lang="it-IT" sz="2400" dirty="0" err="1">
                <a:latin typeface="Avenir Book"/>
                <a:cs typeface="Avenir Book"/>
              </a:rPr>
              <a:t>routing</a:t>
            </a:r>
            <a:r>
              <a:rPr lang="it-IT" sz="2400" dirty="0">
                <a:latin typeface="Avenir Book"/>
                <a:cs typeface="Avenir Book"/>
              </a:rPr>
              <a:t> security </a:t>
            </a:r>
            <a:r>
              <a:rPr lang="it-IT" sz="2400" dirty="0" err="1">
                <a:latin typeface="Avenir Book"/>
                <a:cs typeface="Avenir Book"/>
              </a:rPr>
              <a:t>review</a:t>
            </a:r>
            <a:endParaRPr lang="it-IT" sz="2400" dirty="0">
              <a:latin typeface="Avenir Book"/>
              <a:cs typeface="Avenir Book"/>
            </a:endParaRPr>
          </a:p>
          <a:p>
            <a:pPr lvl="1" algn="just"/>
            <a:r>
              <a:rPr lang="it-IT" sz="2400" dirty="0">
                <a:latin typeface="Avenir Book"/>
                <a:cs typeface="Avenir Book"/>
              </a:rPr>
              <a:t>12.6k </a:t>
            </a:r>
            <a:r>
              <a:rPr lang="it-IT" sz="2400" dirty="0" err="1">
                <a:latin typeface="Avenir Book"/>
                <a:cs typeface="Avenir Book"/>
              </a:rPr>
              <a:t>incidents</a:t>
            </a:r>
            <a:endParaRPr lang="it-IT" sz="2400" dirty="0">
              <a:latin typeface="Avenir Book"/>
              <a:cs typeface="Avenir Book"/>
            </a:endParaRPr>
          </a:p>
          <a:p>
            <a:pPr lvl="1" algn="just"/>
            <a:r>
              <a:rPr lang="it-IT" sz="2400" dirty="0">
                <a:latin typeface="Avenir Book"/>
                <a:cs typeface="Avenir Book"/>
              </a:rPr>
              <a:t>4.4% of </a:t>
            </a:r>
            <a:r>
              <a:rPr lang="it-IT" sz="2400" dirty="0" err="1">
                <a:latin typeface="Avenir Book"/>
                <a:cs typeface="Avenir Book"/>
              </a:rPr>
              <a:t>all</a:t>
            </a:r>
            <a:r>
              <a:rPr lang="it-IT" sz="2400" dirty="0">
                <a:latin typeface="Avenir Book"/>
                <a:cs typeface="Avenir Book"/>
              </a:rPr>
              <a:t> </a:t>
            </a:r>
            <a:r>
              <a:rPr lang="it-IT" sz="2400" dirty="0" err="1">
                <a:latin typeface="Avenir Book"/>
                <a:cs typeface="Avenir Book"/>
              </a:rPr>
              <a:t>ASNs</a:t>
            </a:r>
            <a:r>
              <a:rPr lang="it-IT" sz="2400" dirty="0">
                <a:latin typeface="Avenir Book"/>
                <a:cs typeface="Avenir Book"/>
              </a:rPr>
              <a:t> </a:t>
            </a:r>
            <a:r>
              <a:rPr lang="it-IT" sz="2400" dirty="0" err="1">
                <a:latin typeface="Avenir Book"/>
                <a:cs typeface="Avenir Book"/>
              </a:rPr>
              <a:t>affected</a:t>
            </a:r>
            <a:endParaRPr lang="it-IT" sz="2400" dirty="0">
              <a:latin typeface="Avenir Book"/>
              <a:cs typeface="Avenir Book"/>
            </a:endParaRPr>
          </a:p>
          <a:p>
            <a:pPr lvl="1" algn="just"/>
            <a:r>
              <a:rPr lang="it-IT" sz="2400" dirty="0">
                <a:latin typeface="Avenir Book"/>
                <a:cs typeface="Avenir Book"/>
              </a:rPr>
              <a:t>3k </a:t>
            </a:r>
            <a:r>
              <a:rPr lang="it-IT" sz="2400" dirty="0" err="1">
                <a:latin typeface="Avenir Book"/>
                <a:cs typeface="Avenir Book"/>
              </a:rPr>
              <a:t>ASNs</a:t>
            </a:r>
            <a:r>
              <a:rPr lang="it-IT" sz="2400" dirty="0">
                <a:latin typeface="Avenir Book"/>
                <a:cs typeface="Avenir Book"/>
              </a:rPr>
              <a:t> </a:t>
            </a:r>
            <a:r>
              <a:rPr lang="it-IT" sz="2400" dirty="0" err="1">
                <a:latin typeface="Avenir Book"/>
                <a:cs typeface="Avenir Book"/>
              </a:rPr>
              <a:t>victims</a:t>
            </a:r>
            <a:r>
              <a:rPr lang="it-IT" sz="2400" dirty="0">
                <a:latin typeface="Avenir Book"/>
                <a:cs typeface="Avenir Book"/>
              </a:rPr>
              <a:t> of </a:t>
            </a:r>
            <a:r>
              <a:rPr lang="it-IT" sz="2400" dirty="0" err="1">
                <a:latin typeface="Avenir Book"/>
                <a:cs typeface="Avenir Book"/>
              </a:rPr>
              <a:t>at</a:t>
            </a:r>
            <a:r>
              <a:rPr lang="it-IT" sz="2400" dirty="0">
                <a:latin typeface="Avenir Book"/>
                <a:cs typeface="Avenir Book"/>
              </a:rPr>
              <a:t> </a:t>
            </a:r>
            <a:r>
              <a:rPr lang="it-IT" sz="2400" dirty="0" err="1">
                <a:latin typeface="Avenir Book"/>
                <a:cs typeface="Avenir Book"/>
              </a:rPr>
              <a:t>least</a:t>
            </a:r>
            <a:r>
              <a:rPr lang="it-IT" sz="2400" dirty="0">
                <a:latin typeface="Avenir Book"/>
                <a:cs typeface="Avenir Book"/>
              </a:rPr>
              <a:t> </a:t>
            </a:r>
            <a:r>
              <a:rPr lang="it-IT" sz="2400" dirty="0" err="1">
                <a:latin typeface="Avenir Book"/>
                <a:cs typeface="Avenir Book"/>
              </a:rPr>
              <a:t>one</a:t>
            </a:r>
            <a:r>
              <a:rPr lang="it-IT" sz="2400" dirty="0">
                <a:latin typeface="Avenir Book"/>
                <a:cs typeface="Avenir Book"/>
              </a:rPr>
              <a:t> </a:t>
            </a:r>
            <a:r>
              <a:rPr lang="it-IT" sz="2400" dirty="0" err="1">
                <a:latin typeface="Avenir Book"/>
                <a:cs typeface="Avenir Book"/>
              </a:rPr>
              <a:t>incident</a:t>
            </a:r>
            <a:endParaRPr lang="it-IT" sz="2400" dirty="0">
              <a:latin typeface="Avenir Book"/>
              <a:cs typeface="Avenir Book"/>
            </a:endParaRPr>
          </a:p>
          <a:p>
            <a:pPr lvl="1" algn="just"/>
            <a:r>
              <a:rPr lang="it-IT" sz="2400" dirty="0">
                <a:latin typeface="Avenir Book"/>
                <a:cs typeface="Avenir Book"/>
              </a:rPr>
              <a:t>1.3k </a:t>
            </a:r>
            <a:r>
              <a:rPr lang="it-IT" sz="2400" dirty="0" err="1">
                <a:latin typeface="Avenir Book"/>
                <a:cs typeface="Avenir Book"/>
              </a:rPr>
              <a:t>ASNs</a:t>
            </a:r>
            <a:r>
              <a:rPr lang="it-IT" sz="2400" dirty="0">
                <a:latin typeface="Avenir Book"/>
                <a:cs typeface="Avenir Book"/>
              </a:rPr>
              <a:t> </a:t>
            </a:r>
            <a:r>
              <a:rPr lang="it-IT" sz="2400" dirty="0" err="1">
                <a:latin typeface="Avenir Book"/>
                <a:cs typeface="Avenir Book"/>
              </a:rPr>
              <a:t>caused</a:t>
            </a:r>
            <a:r>
              <a:rPr lang="it-IT" sz="2400" dirty="0">
                <a:latin typeface="Avenir Book"/>
                <a:cs typeface="Avenir Book"/>
              </a:rPr>
              <a:t> </a:t>
            </a:r>
            <a:r>
              <a:rPr lang="it-IT" sz="2400" dirty="0" err="1">
                <a:latin typeface="Avenir Book"/>
                <a:cs typeface="Avenir Book"/>
              </a:rPr>
              <a:t>at</a:t>
            </a:r>
            <a:r>
              <a:rPr lang="it-IT" sz="2400" dirty="0">
                <a:latin typeface="Avenir Book"/>
                <a:cs typeface="Avenir Book"/>
              </a:rPr>
              <a:t> </a:t>
            </a:r>
            <a:r>
              <a:rPr lang="it-IT" sz="2400" dirty="0" err="1">
                <a:latin typeface="Avenir Book"/>
                <a:cs typeface="Avenir Book"/>
              </a:rPr>
              <a:t>least</a:t>
            </a:r>
            <a:r>
              <a:rPr lang="it-IT" sz="2400" dirty="0">
                <a:latin typeface="Avenir Book"/>
                <a:cs typeface="Avenir Book"/>
              </a:rPr>
              <a:t> </a:t>
            </a:r>
            <a:r>
              <a:rPr lang="it-IT" sz="2400" dirty="0" err="1">
                <a:latin typeface="Avenir Book"/>
                <a:cs typeface="Avenir Book"/>
              </a:rPr>
              <a:t>one</a:t>
            </a:r>
            <a:r>
              <a:rPr lang="it-IT" sz="2400" dirty="0">
                <a:latin typeface="Avenir Book"/>
                <a:cs typeface="Avenir Book"/>
              </a:rPr>
              <a:t> </a:t>
            </a:r>
            <a:r>
              <a:rPr lang="it-IT" sz="2400" dirty="0" err="1">
                <a:latin typeface="Avenir Book"/>
                <a:cs typeface="Avenir Book"/>
              </a:rPr>
              <a:t>incident</a:t>
            </a:r>
            <a:endParaRPr lang="it-IT" sz="2400" dirty="0">
              <a:latin typeface="Avenir Book"/>
              <a:cs typeface="Avenir Book"/>
            </a:endParaRPr>
          </a:p>
          <a:p>
            <a:pPr lvl="1" algn="just"/>
            <a:endParaRPr lang="it-IT" sz="2400" dirty="0">
              <a:latin typeface="Avenir Book"/>
              <a:cs typeface="Avenir Book"/>
            </a:endParaRPr>
          </a:p>
          <a:p>
            <a:pPr algn="just"/>
            <a:r>
              <a:rPr lang="it-IT" sz="2400" dirty="0">
                <a:latin typeface="Avenir Book"/>
                <a:cs typeface="Avenir Book"/>
              </a:rPr>
              <a:t>source: </a:t>
            </a:r>
            <a:r>
              <a:rPr lang="it-IT" sz="2400" dirty="0" err="1">
                <a:latin typeface="Avenir Book"/>
                <a:cs typeface="Avenir Book"/>
              </a:rPr>
              <a:t>https</a:t>
            </a:r>
            <a:r>
              <a:rPr lang="it-IT" sz="2400" dirty="0">
                <a:latin typeface="Avenir Book"/>
                <a:cs typeface="Avenir Book"/>
              </a:rPr>
              <a:t>://</a:t>
            </a:r>
            <a:r>
              <a:rPr lang="it-IT" sz="2400" dirty="0" err="1">
                <a:latin typeface="Avenir Book"/>
                <a:cs typeface="Avenir Book"/>
              </a:rPr>
              <a:t>www.bgpstream.com</a:t>
            </a:r>
            <a:r>
              <a:rPr lang="it-IT" sz="2400" dirty="0">
                <a:latin typeface="Avenir Book"/>
                <a:cs typeface="Avenir Book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7276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b="1" dirty="0" err="1">
                <a:latin typeface="Avenir Book"/>
                <a:cs typeface="Avenir Book"/>
              </a:rPr>
              <a:t>Limitations</a:t>
            </a:r>
            <a:r>
              <a:rPr lang="it-IT" b="1" dirty="0">
                <a:latin typeface="Avenir Book"/>
                <a:cs typeface="Avenir Book"/>
              </a:rPr>
              <a:t> of the Routing </a:t>
            </a:r>
            <a:r>
              <a:rPr lang="it-IT" b="1" dirty="0" err="1">
                <a:latin typeface="Avenir Book"/>
                <a:cs typeface="Avenir Book"/>
              </a:rPr>
              <a:t>Registry</a:t>
            </a:r>
            <a:endParaRPr lang="it-IT" b="1" dirty="0">
              <a:latin typeface="Avenir Book"/>
              <a:cs typeface="Avenir Book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7030" y="2113321"/>
            <a:ext cx="8229600" cy="4185084"/>
          </a:xfrm>
        </p:spPr>
        <p:txBody>
          <a:bodyPr>
            <a:normAutofit/>
          </a:bodyPr>
          <a:lstStyle/>
          <a:p>
            <a:pPr algn="just"/>
            <a:r>
              <a:rPr lang="it-IT" sz="1800" dirty="0" err="1">
                <a:latin typeface="Avenir Book"/>
                <a:cs typeface="Avenir Book"/>
              </a:rPr>
              <a:t>Many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exist</a:t>
            </a:r>
            <a:r>
              <a:rPr lang="it-IT" sz="1800" dirty="0">
                <a:latin typeface="Avenir Book"/>
                <a:cs typeface="Avenir Book"/>
              </a:rPr>
              <a:t>, </a:t>
            </a:r>
            <a:r>
              <a:rPr lang="it-IT" sz="1800" dirty="0" err="1">
                <a:latin typeface="Avenir Book"/>
                <a:cs typeface="Avenir Book"/>
              </a:rPr>
              <a:t>most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widely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used</a:t>
            </a:r>
            <a:endParaRPr lang="it-IT" sz="1800" dirty="0">
              <a:latin typeface="Avenir Book"/>
              <a:cs typeface="Avenir Book"/>
            </a:endParaRPr>
          </a:p>
          <a:p>
            <a:pPr lvl="1" algn="just"/>
            <a:r>
              <a:rPr lang="it-IT" sz="1800" dirty="0">
                <a:latin typeface="Avenir Book"/>
                <a:cs typeface="Avenir Book"/>
              </a:rPr>
              <a:t>Ripe database</a:t>
            </a:r>
          </a:p>
          <a:p>
            <a:pPr lvl="1" algn="just"/>
            <a:r>
              <a:rPr lang="it-IT" sz="1800" dirty="0">
                <a:latin typeface="Avenir Book"/>
                <a:cs typeface="Avenir Book"/>
              </a:rPr>
              <a:t>RADB</a:t>
            </a:r>
          </a:p>
          <a:p>
            <a:pPr lvl="1" algn="just"/>
            <a:r>
              <a:rPr lang="it-IT" sz="1800" dirty="0">
                <a:latin typeface="Avenir Book"/>
                <a:cs typeface="Avenir Book"/>
              </a:rPr>
              <a:t>....</a:t>
            </a:r>
          </a:p>
          <a:p>
            <a:pPr lvl="1" algn="just"/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 err="1">
                <a:latin typeface="Avenir Book"/>
                <a:cs typeface="Avenir Book"/>
              </a:rPr>
              <a:t>Not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every</a:t>
            </a:r>
            <a:r>
              <a:rPr lang="it-IT" sz="1800" dirty="0">
                <a:latin typeface="Avenir Book"/>
                <a:cs typeface="Avenir Book"/>
              </a:rPr>
              <a:t> RIR </a:t>
            </a:r>
            <a:r>
              <a:rPr lang="it-IT" sz="1800" dirty="0" err="1">
                <a:latin typeface="Avenir Book"/>
                <a:cs typeface="Avenir Book"/>
              </a:rPr>
              <a:t>has</a:t>
            </a:r>
            <a:r>
              <a:rPr lang="it-IT" sz="1800" dirty="0">
                <a:latin typeface="Avenir Book"/>
                <a:cs typeface="Avenir Book"/>
              </a:rPr>
              <a:t> a IRR</a:t>
            </a:r>
          </a:p>
          <a:p>
            <a:pPr marL="457200" lvl="1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>
                <a:latin typeface="Avenir Book"/>
                <a:cs typeface="Avenir Book"/>
              </a:rPr>
              <a:t>No </a:t>
            </a:r>
            <a:r>
              <a:rPr lang="it-IT" sz="1800" dirty="0" err="1">
                <a:latin typeface="Avenir Book"/>
                <a:cs typeface="Avenir Book"/>
              </a:rPr>
              <a:t>verification</a:t>
            </a:r>
            <a:r>
              <a:rPr lang="it-IT" sz="1800" dirty="0">
                <a:latin typeface="Avenir Book"/>
                <a:cs typeface="Avenir Book"/>
              </a:rPr>
              <a:t> of </a:t>
            </a:r>
            <a:r>
              <a:rPr lang="it-IT" sz="1800" dirty="0" err="1">
                <a:latin typeface="Avenir Book"/>
                <a:cs typeface="Avenir Book"/>
              </a:rPr>
              <a:t>holdership</a:t>
            </a:r>
            <a:r>
              <a:rPr lang="it-IT" sz="1800" dirty="0">
                <a:latin typeface="Avenir Book"/>
                <a:cs typeface="Avenir Book"/>
              </a:rPr>
              <a:t> over </a:t>
            </a:r>
            <a:r>
              <a:rPr lang="it-IT" sz="1800" dirty="0" err="1">
                <a:latin typeface="Avenir Book"/>
                <a:cs typeface="Avenir Book"/>
              </a:rPr>
              <a:t>resources</a:t>
            </a: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>
                <a:latin typeface="Avenir Book"/>
                <a:cs typeface="Avenir Book"/>
              </a:rPr>
              <a:t>The IRR </a:t>
            </a:r>
            <a:r>
              <a:rPr lang="it-IT" sz="1800" dirty="0" err="1">
                <a:latin typeface="Avenir Book"/>
                <a:cs typeface="Avenir Book"/>
              </a:rPr>
              <a:t>system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is</a:t>
            </a:r>
            <a:r>
              <a:rPr lang="it-IT" sz="1800" dirty="0">
                <a:latin typeface="Avenir Book"/>
                <a:cs typeface="Avenir Book"/>
              </a:rPr>
              <a:t> far from complete (obsolete data</a:t>
            </a:r>
            <a:r>
              <a:rPr lang="it-IT" sz="1800" dirty="0" smtClean="0">
                <a:latin typeface="Avenir Book"/>
                <a:cs typeface="Avenir Book"/>
              </a:rPr>
              <a:t>)</a:t>
            </a:r>
            <a:endParaRPr lang="it-IT" sz="1800" dirty="0">
              <a:latin typeface="Avenir Book"/>
              <a:cs typeface="Avenir Book"/>
            </a:endParaRPr>
          </a:p>
        </p:txBody>
      </p:sp>
      <p:pic>
        <p:nvPicPr>
          <p:cNvPr id="4" name="Immagine 3" descr="Schermata 2019-04-26 alle 10.57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87" y="2058752"/>
            <a:ext cx="3551305" cy="16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3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b="1" dirty="0" err="1" smtClean="0">
                <a:latin typeface="Avenir Book"/>
                <a:cs typeface="Avenir Book"/>
              </a:rPr>
              <a:t>Accuracy</a:t>
            </a:r>
            <a:endParaRPr lang="it-IT" b="1" dirty="0">
              <a:latin typeface="Avenir Book"/>
              <a:cs typeface="Avenir Book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32" y="2246740"/>
            <a:ext cx="3841694" cy="238298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962715" y="1754909"/>
            <a:ext cx="1050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venir Book"/>
                <a:cs typeface="Avenir Book"/>
              </a:rPr>
              <a:t>RIPE IRR</a:t>
            </a:r>
            <a:endParaRPr lang="it-IT" dirty="0">
              <a:latin typeface="Avenir Book"/>
              <a:cs typeface="Avenir Book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364" y="4248099"/>
            <a:ext cx="3539836" cy="217348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855842" y="3812309"/>
            <a:ext cx="1195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venir Book"/>
                <a:cs typeface="Avenir Book"/>
              </a:rPr>
              <a:t>RADB IRR</a:t>
            </a:r>
            <a:endParaRPr lang="it-IT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521542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 err="1">
                <a:latin typeface="Avenir Book"/>
                <a:cs typeface="Avenir Book"/>
              </a:rPr>
              <a:t>What</a:t>
            </a:r>
            <a:r>
              <a:rPr lang="it-IT" b="1" dirty="0">
                <a:latin typeface="Avenir Book"/>
                <a:cs typeface="Avenir Book"/>
              </a:rPr>
              <a:t> </a:t>
            </a:r>
            <a:r>
              <a:rPr lang="it-IT" b="1" dirty="0" err="1">
                <a:latin typeface="Avenir Book"/>
                <a:cs typeface="Avenir Book"/>
              </a:rPr>
              <a:t>is</a:t>
            </a:r>
            <a:r>
              <a:rPr lang="it-IT" b="1" dirty="0">
                <a:latin typeface="Avenir Book"/>
                <a:cs typeface="Avenir Book"/>
              </a:rPr>
              <a:t> RPKI (1)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258" y="1600201"/>
            <a:ext cx="8229600" cy="47899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200" dirty="0">
                <a:latin typeface="Avenir Book"/>
                <a:cs typeface="Avenir Book"/>
              </a:rPr>
              <a:t>Resource Public </a:t>
            </a:r>
            <a:r>
              <a:rPr lang="it-IT" sz="2200" dirty="0" err="1">
                <a:latin typeface="Avenir Book"/>
                <a:cs typeface="Avenir Book"/>
              </a:rPr>
              <a:t>Key</a:t>
            </a:r>
            <a:r>
              <a:rPr lang="it-IT" sz="2200" dirty="0">
                <a:latin typeface="Avenir Book"/>
                <a:cs typeface="Avenir Book"/>
              </a:rPr>
              <a:t> </a:t>
            </a:r>
            <a:r>
              <a:rPr lang="it-IT" sz="2200" dirty="0" err="1">
                <a:latin typeface="Avenir Book"/>
                <a:cs typeface="Avenir Book"/>
              </a:rPr>
              <a:t>Infrastructure</a:t>
            </a:r>
            <a:r>
              <a:rPr lang="it-IT" sz="2200" dirty="0">
                <a:latin typeface="Avenir Book"/>
                <a:cs typeface="Avenir Book"/>
              </a:rPr>
              <a:t> </a:t>
            </a:r>
            <a:r>
              <a:rPr lang="it-IT" sz="2200" dirty="0" err="1">
                <a:latin typeface="Avenir Book"/>
                <a:cs typeface="Avenir Book"/>
              </a:rPr>
              <a:t>is</a:t>
            </a:r>
            <a:r>
              <a:rPr lang="it-IT" sz="2200" dirty="0">
                <a:latin typeface="Avenir Book"/>
                <a:cs typeface="Avenir Book"/>
              </a:rPr>
              <a:t> </a:t>
            </a:r>
            <a:r>
              <a:rPr lang="it-IT" sz="2200">
                <a:latin typeface="Avenir Book"/>
                <a:cs typeface="Avenir Book"/>
              </a:rPr>
              <a:t>a </a:t>
            </a:r>
            <a:r>
              <a:rPr lang="it-IT" sz="2200" smtClean="0">
                <a:latin typeface="Avenir Book"/>
                <a:cs typeface="Avenir Book"/>
              </a:rPr>
              <a:t>PKI </a:t>
            </a:r>
            <a:r>
              <a:rPr lang="it-IT" sz="2200" dirty="0" err="1">
                <a:latin typeface="Avenir Book"/>
                <a:cs typeface="Avenir Book"/>
              </a:rPr>
              <a:t>framework</a:t>
            </a:r>
            <a:r>
              <a:rPr lang="it-IT" sz="2200" dirty="0">
                <a:latin typeface="Avenir Book"/>
                <a:cs typeface="Avenir Book"/>
              </a:rPr>
              <a:t> </a:t>
            </a:r>
            <a:r>
              <a:rPr lang="it-IT" sz="2200" dirty="0" err="1">
                <a:latin typeface="Avenir Book"/>
                <a:cs typeface="Avenir Book"/>
              </a:rPr>
              <a:t>designed</a:t>
            </a:r>
            <a:r>
              <a:rPr lang="it-IT" sz="2200" dirty="0">
                <a:latin typeface="Avenir Book"/>
                <a:cs typeface="Avenir Book"/>
              </a:rPr>
              <a:t> to </a:t>
            </a:r>
            <a:r>
              <a:rPr lang="it-IT" sz="2200" dirty="0" err="1">
                <a:latin typeface="Avenir Book"/>
                <a:cs typeface="Avenir Book"/>
              </a:rPr>
              <a:t>secure</a:t>
            </a:r>
            <a:r>
              <a:rPr lang="it-IT" sz="2200" dirty="0">
                <a:latin typeface="Avenir Book"/>
                <a:cs typeface="Avenir Book"/>
              </a:rPr>
              <a:t> the Internet </a:t>
            </a:r>
            <a:r>
              <a:rPr lang="it-IT" sz="2200" dirty="0" err="1" smtClean="0">
                <a:latin typeface="Avenir Book"/>
                <a:cs typeface="Avenir Book"/>
              </a:rPr>
              <a:t>Infrastructure</a:t>
            </a:r>
            <a:endParaRPr lang="it-IT" sz="2200" dirty="0" smtClean="0">
              <a:latin typeface="Avenir Book"/>
              <a:cs typeface="Avenir Book"/>
            </a:endParaRPr>
          </a:p>
          <a:p>
            <a:pPr lvl="1" algn="just"/>
            <a:r>
              <a:rPr lang="it-IT" dirty="0" err="1">
                <a:latin typeface="Avenir Book"/>
                <a:cs typeface="Avenir Book"/>
              </a:rPr>
              <a:t>Helps</a:t>
            </a:r>
            <a:r>
              <a:rPr lang="it-IT" dirty="0">
                <a:latin typeface="Avenir Book"/>
                <a:cs typeface="Avenir Book"/>
              </a:rPr>
              <a:t> to </a:t>
            </a:r>
            <a:r>
              <a:rPr lang="it-IT" dirty="0" err="1">
                <a:latin typeface="Avenir Book"/>
                <a:cs typeface="Avenir Book"/>
              </a:rPr>
              <a:t>secure</a:t>
            </a:r>
            <a:r>
              <a:rPr lang="it-IT" dirty="0">
                <a:latin typeface="Avenir Book"/>
                <a:cs typeface="Avenir Book"/>
              </a:rPr>
              <a:t> Internet </a:t>
            </a:r>
            <a:r>
              <a:rPr lang="it-IT" dirty="0" err="1">
                <a:latin typeface="Avenir Book"/>
                <a:cs typeface="Avenir Book"/>
              </a:rPr>
              <a:t>routing</a:t>
            </a:r>
            <a:r>
              <a:rPr lang="it-IT" dirty="0">
                <a:latin typeface="Avenir Book"/>
                <a:cs typeface="Avenir Book"/>
              </a:rPr>
              <a:t> by </a:t>
            </a:r>
            <a:r>
              <a:rPr lang="it-IT" dirty="0" err="1">
                <a:latin typeface="Avenir Book"/>
                <a:cs typeface="Avenir Book"/>
              </a:rPr>
              <a:t>validating</a:t>
            </a:r>
            <a:r>
              <a:rPr lang="it-IT" dirty="0">
                <a:latin typeface="Avenir Book"/>
                <a:cs typeface="Avenir Book"/>
              </a:rPr>
              <a:t> </a:t>
            </a:r>
            <a:r>
              <a:rPr lang="it-IT" dirty="0" err="1" smtClean="0">
                <a:latin typeface="Avenir Book"/>
                <a:cs typeface="Avenir Book"/>
              </a:rPr>
              <a:t>routes</a:t>
            </a:r>
            <a:endParaRPr lang="it-IT" sz="2000" dirty="0">
              <a:latin typeface="Avenir Book"/>
              <a:cs typeface="Avenir Book"/>
            </a:endParaRPr>
          </a:p>
          <a:p>
            <a:pPr marL="114300" indent="0" algn="just">
              <a:buNone/>
            </a:pPr>
            <a:endParaRPr lang="it-IT" sz="2200" dirty="0">
              <a:latin typeface="Avenir Book"/>
              <a:cs typeface="Avenir Book"/>
            </a:endParaRPr>
          </a:p>
          <a:p>
            <a:pPr algn="just"/>
            <a:r>
              <a:rPr lang="it-IT" dirty="0">
                <a:latin typeface="Avenir Book"/>
                <a:cs typeface="Avenir Book"/>
              </a:rPr>
              <a:t>The </a:t>
            </a:r>
            <a:r>
              <a:rPr lang="it-IT" dirty="0" smtClean="0">
                <a:latin typeface="Avenir Book"/>
                <a:cs typeface="Avenir Book"/>
              </a:rPr>
              <a:t>5 </a:t>
            </a:r>
            <a:r>
              <a:rPr lang="it-IT" dirty="0" err="1" smtClean="0">
                <a:latin typeface="Avenir Book"/>
                <a:cs typeface="Avenir Book"/>
              </a:rPr>
              <a:t>RIRs</a:t>
            </a:r>
            <a:r>
              <a:rPr lang="it-IT" dirty="0" smtClean="0">
                <a:latin typeface="Avenir Book"/>
                <a:cs typeface="Avenir Book"/>
              </a:rPr>
              <a:t> </a:t>
            </a:r>
            <a:r>
              <a:rPr lang="it-IT" dirty="0" err="1">
                <a:latin typeface="Avenir Book"/>
                <a:cs typeface="Avenir Book"/>
              </a:rPr>
              <a:t>hold</a:t>
            </a:r>
            <a:r>
              <a:rPr lang="it-IT" dirty="0">
                <a:latin typeface="Avenir Book"/>
                <a:cs typeface="Avenir Book"/>
              </a:rPr>
              <a:t> a self-</a:t>
            </a:r>
            <a:r>
              <a:rPr lang="it-IT" dirty="0" err="1">
                <a:latin typeface="Avenir Book"/>
                <a:cs typeface="Avenir Book"/>
              </a:rPr>
              <a:t>signed</a:t>
            </a:r>
            <a:r>
              <a:rPr lang="it-IT" dirty="0">
                <a:latin typeface="Avenir Book"/>
                <a:cs typeface="Avenir Book"/>
              </a:rPr>
              <a:t> </a:t>
            </a:r>
            <a:r>
              <a:rPr lang="it-IT" dirty="0" err="1">
                <a:latin typeface="Avenir Book"/>
                <a:cs typeface="Avenir Book"/>
              </a:rPr>
              <a:t>root</a:t>
            </a:r>
            <a:r>
              <a:rPr lang="it-IT" dirty="0">
                <a:latin typeface="Avenir Book"/>
                <a:cs typeface="Avenir Book"/>
              </a:rPr>
              <a:t> certificate for </a:t>
            </a:r>
            <a:r>
              <a:rPr lang="it-IT" dirty="0" err="1">
                <a:latin typeface="Avenir Book"/>
                <a:cs typeface="Avenir Book"/>
              </a:rPr>
              <a:t>all</a:t>
            </a:r>
            <a:r>
              <a:rPr lang="it-IT" dirty="0">
                <a:latin typeface="Avenir Book"/>
                <a:cs typeface="Avenir Book"/>
              </a:rPr>
              <a:t> the </a:t>
            </a:r>
            <a:r>
              <a:rPr lang="it-IT" dirty="0" err="1">
                <a:latin typeface="Avenir Book"/>
                <a:cs typeface="Avenir Book"/>
              </a:rPr>
              <a:t>resources</a:t>
            </a:r>
            <a:r>
              <a:rPr lang="it-IT" dirty="0">
                <a:latin typeface="Avenir Book"/>
                <a:cs typeface="Avenir Book"/>
              </a:rPr>
              <a:t> </a:t>
            </a:r>
            <a:r>
              <a:rPr lang="it-IT" dirty="0" err="1">
                <a:latin typeface="Avenir Book"/>
                <a:cs typeface="Avenir Book"/>
              </a:rPr>
              <a:t>they</a:t>
            </a:r>
            <a:r>
              <a:rPr lang="it-IT" dirty="0">
                <a:latin typeface="Avenir Book"/>
                <a:cs typeface="Avenir Book"/>
              </a:rPr>
              <a:t> </a:t>
            </a:r>
            <a:r>
              <a:rPr lang="it-IT" dirty="0" err="1">
                <a:latin typeface="Avenir Book"/>
                <a:cs typeface="Avenir Book"/>
              </a:rPr>
              <a:t>have</a:t>
            </a:r>
            <a:r>
              <a:rPr lang="it-IT" dirty="0">
                <a:latin typeface="Avenir Book"/>
                <a:cs typeface="Avenir Book"/>
              </a:rPr>
              <a:t> in the </a:t>
            </a:r>
            <a:r>
              <a:rPr lang="it-IT" dirty="0" err="1" smtClean="0">
                <a:latin typeface="Avenir Book"/>
                <a:cs typeface="Avenir Book"/>
              </a:rPr>
              <a:t>registry</a:t>
            </a:r>
            <a:endParaRPr lang="it-IT" dirty="0" smtClean="0">
              <a:latin typeface="Avenir Book"/>
              <a:cs typeface="Avenir Book"/>
            </a:endParaRPr>
          </a:p>
          <a:p>
            <a:pPr algn="just"/>
            <a:endParaRPr lang="it-IT" dirty="0">
              <a:latin typeface="Avenir Book"/>
              <a:cs typeface="Avenir Book"/>
            </a:endParaRPr>
          </a:p>
          <a:p>
            <a:pPr algn="just"/>
            <a:r>
              <a:rPr lang="it-IT" dirty="0" smtClean="0">
                <a:latin typeface="Avenir Book"/>
                <a:cs typeface="Avenir Book"/>
              </a:rPr>
              <a:t>The </a:t>
            </a:r>
            <a:r>
              <a:rPr lang="it-IT" dirty="0" err="1" smtClean="0">
                <a:latin typeface="Avenir Book"/>
                <a:cs typeface="Avenir Book"/>
              </a:rPr>
              <a:t>root</a:t>
            </a:r>
            <a:r>
              <a:rPr lang="it-IT" dirty="0" smtClean="0">
                <a:latin typeface="Avenir Book"/>
                <a:cs typeface="Avenir Book"/>
              </a:rPr>
              <a:t> certificate </a:t>
            </a:r>
            <a:r>
              <a:rPr lang="it-IT" dirty="0" err="1" smtClean="0">
                <a:latin typeface="Avenir Book"/>
                <a:cs typeface="Avenir Book"/>
              </a:rPr>
              <a:t>is</a:t>
            </a:r>
            <a:r>
              <a:rPr lang="it-IT" dirty="0" smtClean="0">
                <a:latin typeface="Avenir Book"/>
                <a:cs typeface="Avenir Book"/>
              </a:rPr>
              <a:t> </a:t>
            </a:r>
            <a:r>
              <a:rPr lang="it-IT" dirty="0" err="1" smtClean="0">
                <a:latin typeface="Avenir Book"/>
                <a:cs typeface="Avenir Book"/>
              </a:rPr>
              <a:t>used</a:t>
            </a:r>
            <a:r>
              <a:rPr lang="it-IT" dirty="0" smtClean="0">
                <a:latin typeface="Avenir Book"/>
                <a:cs typeface="Avenir Book"/>
              </a:rPr>
              <a:t> to </a:t>
            </a:r>
            <a:r>
              <a:rPr lang="it-IT" dirty="0" err="1" smtClean="0">
                <a:latin typeface="Avenir Book"/>
                <a:cs typeface="Avenir Book"/>
              </a:rPr>
              <a:t>sign</a:t>
            </a:r>
            <a:r>
              <a:rPr lang="it-IT" dirty="0" smtClean="0">
                <a:latin typeface="Avenir Book"/>
                <a:cs typeface="Avenir Book"/>
              </a:rPr>
              <a:t> a certificate </a:t>
            </a:r>
            <a:r>
              <a:rPr lang="it-IT" dirty="0" err="1" smtClean="0">
                <a:latin typeface="Avenir Book"/>
                <a:cs typeface="Avenir Book"/>
              </a:rPr>
              <a:t>that</a:t>
            </a:r>
            <a:r>
              <a:rPr lang="it-IT" dirty="0" smtClean="0">
                <a:latin typeface="Avenir Book"/>
                <a:cs typeface="Avenir Book"/>
              </a:rPr>
              <a:t> </a:t>
            </a:r>
            <a:r>
              <a:rPr lang="it-IT" dirty="0" err="1" smtClean="0">
                <a:latin typeface="Avenir Book"/>
                <a:cs typeface="Avenir Book"/>
              </a:rPr>
              <a:t>lists</a:t>
            </a:r>
            <a:r>
              <a:rPr lang="it-IT" dirty="0" smtClean="0">
                <a:latin typeface="Avenir Book"/>
                <a:cs typeface="Avenir Book"/>
              </a:rPr>
              <a:t> </a:t>
            </a:r>
            <a:r>
              <a:rPr lang="it-IT" dirty="0" err="1" smtClean="0">
                <a:latin typeface="Avenir Book"/>
                <a:cs typeface="Avenir Book"/>
              </a:rPr>
              <a:t>your</a:t>
            </a:r>
            <a:r>
              <a:rPr lang="it-IT" dirty="0" smtClean="0">
                <a:latin typeface="Avenir Book"/>
                <a:cs typeface="Avenir Book"/>
              </a:rPr>
              <a:t> </a:t>
            </a:r>
            <a:r>
              <a:rPr lang="it-IT" dirty="0" err="1" smtClean="0">
                <a:latin typeface="Avenir Book"/>
                <a:cs typeface="Avenir Book"/>
              </a:rPr>
              <a:t>resources</a:t>
            </a:r>
            <a:endParaRPr lang="it-IT" dirty="0">
              <a:latin typeface="Avenir Book"/>
              <a:cs typeface="Avenir Book"/>
            </a:endParaRPr>
          </a:p>
          <a:p>
            <a:pPr marL="114300" indent="0" algn="just">
              <a:buNone/>
            </a:pPr>
            <a:endParaRPr lang="it-IT" sz="2200" dirty="0">
              <a:latin typeface="Avenir Book"/>
              <a:cs typeface="Avenir Book"/>
            </a:endParaRPr>
          </a:p>
          <a:p>
            <a:pPr algn="just"/>
            <a:r>
              <a:rPr lang="it-IT" sz="2200" dirty="0">
                <a:latin typeface="Avenir Book"/>
                <a:cs typeface="Avenir Book"/>
              </a:rPr>
              <a:t>The certificate </a:t>
            </a:r>
            <a:r>
              <a:rPr lang="it-IT" sz="2200" dirty="0" err="1">
                <a:latin typeface="Avenir Book"/>
                <a:cs typeface="Avenir Book"/>
              </a:rPr>
              <a:t>hierarchy</a:t>
            </a:r>
            <a:r>
              <a:rPr lang="it-IT" sz="2200" dirty="0">
                <a:latin typeface="Avenir Book"/>
                <a:cs typeface="Avenir Book"/>
              </a:rPr>
              <a:t> </a:t>
            </a:r>
            <a:r>
              <a:rPr lang="it-IT" sz="2200" dirty="0" err="1">
                <a:latin typeface="Avenir Book"/>
                <a:cs typeface="Avenir Book"/>
              </a:rPr>
              <a:t>follows</a:t>
            </a:r>
            <a:r>
              <a:rPr lang="it-IT" sz="2200" dirty="0">
                <a:latin typeface="Avenir Book"/>
                <a:cs typeface="Avenir Book"/>
              </a:rPr>
              <a:t> the </a:t>
            </a:r>
            <a:r>
              <a:rPr lang="it-IT" sz="2200" dirty="0" err="1">
                <a:latin typeface="Avenir Book"/>
                <a:cs typeface="Avenir Book"/>
              </a:rPr>
              <a:t>same</a:t>
            </a:r>
            <a:r>
              <a:rPr lang="it-IT" sz="2200" dirty="0">
                <a:latin typeface="Avenir Book"/>
                <a:cs typeface="Avenir Book"/>
              </a:rPr>
              <a:t> </a:t>
            </a:r>
            <a:r>
              <a:rPr lang="it-IT" sz="2200" dirty="0" err="1">
                <a:latin typeface="Avenir Book"/>
                <a:cs typeface="Avenir Book"/>
              </a:rPr>
              <a:t>structure</a:t>
            </a:r>
            <a:r>
              <a:rPr lang="it-IT" sz="2200" dirty="0">
                <a:latin typeface="Avenir Book"/>
                <a:cs typeface="Avenir Book"/>
              </a:rPr>
              <a:t> </a:t>
            </a:r>
            <a:r>
              <a:rPr lang="it-IT" sz="2200" dirty="0" err="1">
                <a:latin typeface="Avenir Book"/>
                <a:cs typeface="Avenir Book"/>
              </a:rPr>
              <a:t>as</a:t>
            </a:r>
            <a:r>
              <a:rPr lang="it-IT" sz="2200" dirty="0">
                <a:latin typeface="Avenir Book"/>
                <a:cs typeface="Avenir Book"/>
              </a:rPr>
              <a:t> the Internet </a:t>
            </a:r>
            <a:r>
              <a:rPr lang="it-IT" sz="2200" dirty="0" err="1">
                <a:latin typeface="Avenir Book"/>
                <a:cs typeface="Avenir Book"/>
              </a:rPr>
              <a:t>Number</a:t>
            </a:r>
            <a:r>
              <a:rPr lang="it-IT" sz="2200" dirty="0">
                <a:latin typeface="Avenir Book"/>
                <a:cs typeface="Avenir Book"/>
              </a:rPr>
              <a:t> Resource </a:t>
            </a:r>
            <a:r>
              <a:rPr lang="it-IT" sz="2200" dirty="0" err="1">
                <a:latin typeface="Avenir Book"/>
                <a:cs typeface="Avenir Book"/>
              </a:rPr>
              <a:t>allocation</a:t>
            </a:r>
            <a:endParaRPr lang="it-IT" sz="2200" dirty="0">
              <a:latin typeface="Avenir Book"/>
              <a:cs typeface="Avenir Book"/>
            </a:endParaRPr>
          </a:p>
          <a:p>
            <a:pPr marL="411480" lvl="1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2200" dirty="0">
              <a:latin typeface="Avenir Book"/>
              <a:cs typeface="Avenir Book"/>
            </a:endParaRPr>
          </a:p>
          <a:p>
            <a:pPr algn="just"/>
            <a:r>
              <a:rPr lang="it-IT" sz="2200" dirty="0" err="1">
                <a:latin typeface="Avenir Book"/>
                <a:cs typeface="Avenir Book"/>
              </a:rPr>
              <a:t>All</a:t>
            </a:r>
            <a:r>
              <a:rPr lang="it-IT" sz="2200" dirty="0">
                <a:latin typeface="Avenir Book"/>
                <a:cs typeface="Avenir Book"/>
              </a:rPr>
              <a:t> </a:t>
            </a:r>
            <a:r>
              <a:rPr lang="it-IT" sz="2200" dirty="0" err="1">
                <a:latin typeface="Avenir Book"/>
                <a:cs typeface="Avenir Book"/>
              </a:rPr>
              <a:t>certificates</a:t>
            </a:r>
            <a:r>
              <a:rPr lang="it-IT" sz="2200" dirty="0">
                <a:latin typeface="Avenir Book"/>
                <a:cs typeface="Avenir Book"/>
              </a:rPr>
              <a:t> are </a:t>
            </a:r>
            <a:r>
              <a:rPr lang="it-IT" sz="2200" dirty="0" err="1">
                <a:latin typeface="Avenir Book"/>
                <a:cs typeface="Avenir Book"/>
              </a:rPr>
              <a:t>published</a:t>
            </a:r>
            <a:r>
              <a:rPr lang="it-IT" sz="2200" dirty="0">
                <a:latin typeface="Avenir Book"/>
                <a:cs typeface="Avenir Book"/>
              </a:rPr>
              <a:t> in </a:t>
            </a:r>
            <a:r>
              <a:rPr lang="it-IT" sz="2200" dirty="0" err="1">
                <a:latin typeface="Avenir Book"/>
                <a:cs typeface="Avenir Book"/>
              </a:rPr>
              <a:t>publicly</a:t>
            </a:r>
            <a:r>
              <a:rPr lang="it-IT" sz="2200" dirty="0">
                <a:latin typeface="Avenir Book"/>
                <a:cs typeface="Avenir Book"/>
              </a:rPr>
              <a:t> </a:t>
            </a:r>
            <a:r>
              <a:rPr lang="it-IT" sz="2200" dirty="0" err="1">
                <a:latin typeface="Avenir Book"/>
                <a:cs typeface="Avenir Book"/>
              </a:rPr>
              <a:t>accessible</a:t>
            </a:r>
            <a:r>
              <a:rPr lang="it-IT" sz="2200" dirty="0">
                <a:latin typeface="Avenir Book"/>
                <a:cs typeface="Avenir Book"/>
              </a:rPr>
              <a:t> </a:t>
            </a:r>
            <a:r>
              <a:rPr lang="it-IT" sz="2200" dirty="0" err="1">
                <a:latin typeface="Avenir Book"/>
                <a:cs typeface="Avenir Book"/>
              </a:rPr>
              <a:t>repositories</a:t>
            </a:r>
            <a:endParaRPr lang="it-IT" sz="2200" dirty="0">
              <a:latin typeface="Avenir Book"/>
              <a:cs typeface="Avenir Book"/>
            </a:endParaRPr>
          </a:p>
          <a:p>
            <a:pPr marL="457200" lvl="1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22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it-IT" sz="22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320722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 err="1">
                <a:latin typeface="Avenir Book"/>
                <a:cs typeface="Avenir Book"/>
              </a:rPr>
              <a:t>What</a:t>
            </a:r>
            <a:r>
              <a:rPr lang="it-IT" b="1" dirty="0">
                <a:latin typeface="Avenir Book"/>
                <a:cs typeface="Avenir Book"/>
              </a:rPr>
              <a:t> </a:t>
            </a:r>
            <a:r>
              <a:rPr lang="it-IT" b="1" dirty="0" err="1">
                <a:latin typeface="Avenir Book"/>
                <a:cs typeface="Avenir Book"/>
              </a:rPr>
              <a:t>is</a:t>
            </a:r>
            <a:r>
              <a:rPr lang="it-IT" b="1" dirty="0">
                <a:latin typeface="Avenir Book"/>
                <a:cs typeface="Avenir Book"/>
              </a:rPr>
              <a:t> RPKI (2)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2200" dirty="0">
                <a:latin typeface="Avenir Book"/>
                <a:cs typeface="Avenir Book"/>
              </a:rPr>
              <a:t>RPKI uses X.509 certificates with extensions for IP addresses and AS identifiers described in RFC 3779</a:t>
            </a:r>
          </a:p>
          <a:p>
            <a:pPr algn="just"/>
            <a:endParaRPr lang="en-US" sz="2200" dirty="0">
              <a:latin typeface="Avenir Book"/>
              <a:cs typeface="Avenir Book"/>
            </a:endParaRPr>
          </a:p>
          <a:p>
            <a:pPr algn="just"/>
            <a:r>
              <a:rPr lang="en-US" sz="2200" dirty="0">
                <a:latin typeface="Avenir Book"/>
                <a:cs typeface="Avenir Book"/>
              </a:rPr>
              <a:t>In RPKI, certificates do not include identity information, they only purpose is to transfer the right to use Internet Number Resources</a:t>
            </a:r>
          </a:p>
          <a:p>
            <a:pPr lvl="1" algn="just"/>
            <a:endParaRPr lang="en-US" sz="1800" dirty="0">
              <a:latin typeface="Avenir Book"/>
              <a:cs typeface="Avenir Book"/>
            </a:endParaRPr>
          </a:p>
          <a:p>
            <a:pPr algn="just"/>
            <a:r>
              <a:rPr lang="en-US" sz="2200" dirty="0">
                <a:latin typeface="Avenir Book"/>
                <a:cs typeface="Avenir Book"/>
              </a:rPr>
              <a:t>LIRs are allowed to obtain a resource certificate listing the Internet number resources they hold, including their own public </a:t>
            </a:r>
            <a:r>
              <a:rPr lang="en-US" dirty="0">
                <a:latin typeface="Avenir Book"/>
                <a:cs typeface="Avenir Book"/>
              </a:rPr>
              <a:t>key (</a:t>
            </a:r>
            <a:r>
              <a:rPr lang="en-US" dirty="0">
                <a:latin typeface="Avenir Book"/>
                <a:cs typeface="Avenir Book"/>
                <a:hlinkClick r:id="rId2"/>
              </a:rPr>
              <a:t>https://portal.ripe.net/rpki-</a:t>
            </a:r>
            <a:r>
              <a:rPr lang="en-US" dirty="0" smtClean="0">
                <a:latin typeface="Avenir Book"/>
                <a:cs typeface="Avenir Book"/>
                <a:hlinkClick r:id="rId2"/>
              </a:rPr>
              <a:t>enduser</a:t>
            </a:r>
            <a:r>
              <a:rPr lang="en-US" dirty="0" smtClean="0">
                <a:latin typeface="Avenir Book"/>
                <a:cs typeface="Avenir Book"/>
              </a:rPr>
              <a:t>)</a:t>
            </a:r>
            <a:endParaRPr lang="en-US" sz="2200" dirty="0">
              <a:latin typeface="Avenir Book"/>
              <a:cs typeface="Avenir Book"/>
            </a:endParaRPr>
          </a:p>
          <a:p>
            <a:pPr marL="0" indent="0" algn="just">
              <a:buNone/>
            </a:pPr>
            <a:endParaRPr lang="en-US" sz="2200" dirty="0">
              <a:latin typeface="Avenir Book"/>
              <a:cs typeface="Avenir Book"/>
            </a:endParaRPr>
          </a:p>
          <a:p>
            <a:pPr algn="just"/>
            <a:r>
              <a:rPr lang="en-US" sz="2200" dirty="0">
                <a:latin typeface="Avenir Book"/>
                <a:cs typeface="Avenir Book"/>
              </a:rPr>
              <a:t>LIRs can then create cryptographic attestations about the prefixes they would </a:t>
            </a:r>
            <a:r>
              <a:rPr lang="en-US" dirty="0">
                <a:latin typeface="Avenir Book"/>
                <a:cs typeface="Avenir Book"/>
              </a:rPr>
              <a:t>announce (</a:t>
            </a:r>
            <a:r>
              <a:rPr lang="en-US" dirty="0">
                <a:latin typeface="Avenir Book"/>
                <a:cs typeface="Avenir Book"/>
                <a:hlinkClick r:id="rId3"/>
              </a:rPr>
              <a:t>https://my.ripe.net/#/</a:t>
            </a:r>
            <a:r>
              <a:rPr lang="en-US" dirty="0" smtClean="0">
                <a:latin typeface="Avenir Book"/>
                <a:cs typeface="Avenir Book"/>
                <a:hlinkClick r:id="rId3"/>
              </a:rPr>
              <a:t>rpki</a:t>
            </a:r>
            <a:r>
              <a:rPr lang="en-US" dirty="0" smtClean="0">
                <a:latin typeface="Avenir Book"/>
                <a:cs typeface="Avenir Book"/>
              </a:rPr>
              <a:t>)</a:t>
            </a:r>
            <a:endParaRPr lang="en-US" sz="2200" dirty="0">
              <a:latin typeface="Avenir Book"/>
              <a:cs typeface="Avenir Book"/>
            </a:endParaRPr>
          </a:p>
          <a:p>
            <a:pPr algn="just"/>
            <a:endParaRPr lang="en-US" sz="2200" dirty="0">
              <a:latin typeface="Avenir Book"/>
              <a:cs typeface="Avenir Book"/>
            </a:endParaRPr>
          </a:p>
          <a:p>
            <a:pPr algn="just"/>
            <a:r>
              <a:rPr lang="en-US" sz="2200" dirty="0">
                <a:latin typeface="Avenir Book"/>
                <a:cs typeface="Avenir Book"/>
              </a:rPr>
              <a:t>These attestations are called Route Origin Authorizations (ROAs), signed prefixes</a:t>
            </a:r>
          </a:p>
          <a:p>
            <a:pPr algn="just"/>
            <a:endParaRPr lang="en-US" sz="22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42232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 err="1">
                <a:latin typeface="Avenir Book"/>
                <a:cs typeface="Avenir Book"/>
              </a:rPr>
              <a:t>Route</a:t>
            </a:r>
            <a:r>
              <a:rPr lang="it-IT" b="1" dirty="0">
                <a:latin typeface="Avenir Book"/>
                <a:cs typeface="Avenir Book"/>
              </a:rPr>
              <a:t> </a:t>
            </a:r>
            <a:r>
              <a:rPr lang="it-IT" b="1" dirty="0" err="1">
                <a:latin typeface="Avenir Book"/>
                <a:cs typeface="Avenir Book"/>
              </a:rPr>
              <a:t>Origin</a:t>
            </a:r>
            <a:r>
              <a:rPr lang="it-IT" b="1" dirty="0">
                <a:latin typeface="Avenir Book"/>
                <a:cs typeface="Avenir Book"/>
              </a:rPr>
              <a:t> </a:t>
            </a:r>
            <a:r>
              <a:rPr lang="it-IT" b="1" dirty="0" err="1">
                <a:latin typeface="Avenir Book"/>
                <a:cs typeface="Avenir Book"/>
              </a:rPr>
              <a:t>Authorisations</a:t>
            </a:r>
            <a:endParaRPr lang="it-IT" b="1" dirty="0">
              <a:latin typeface="Avenir Book"/>
              <a:cs typeface="Avenir Book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125" y="1100921"/>
            <a:ext cx="8420594" cy="217114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 err="1">
                <a:latin typeface="Avenir Book"/>
                <a:cs typeface="Avenir Book"/>
              </a:rPr>
              <a:t>Digitally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signed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objects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that</a:t>
            </a:r>
            <a:r>
              <a:rPr lang="it-IT" sz="1800" dirty="0">
                <a:latin typeface="Avenir Book"/>
                <a:cs typeface="Avenir Book"/>
              </a:rPr>
              <a:t> associate </a:t>
            </a:r>
            <a:r>
              <a:rPr lang="it-IT" sz="1800" dirty="0" err="1">
                <a:latin typeface="Avenir Book"/>
                <a:cs typeface="Avenir Book"/>
              </a:rPr>
              <a:t>one</a:t>
            </a:r>
            <a:r>
              <a:rPr lang="it-IT" sz="1800" dirty="0">
                <a:latin typeface="Avenir Book"/>
                <a:cs typeface="Avenir Book"/>
              </a:rPr>
              <a:t> AS to </a:t>
            </a:r>
            <a:r>
              <a:rPr lang="it-IT" sz="1800" dirty="0" err="1">
                <a:latin typeface="Avenir Book"/>
                <a:cs typeface="Avenir Book"/>
              </a:rPr>
              <a:t>one</a:t>
            </a:r>
            <a:r>
              <a:rPr lang="it-IT" sz="1800" dirty="0">
                <a:latin typeface="Avenir Book"/>
                <a:cs typeface="Avenir Book"/>
              </a:rPr>
              <a:t> or more </a:t>
            </a:r>
            <a:r>
              <a:rPr lang="it-IT" sz="1800" dirty="0" err="1">
                <a:latin typeface="Avenir Book"/>
                <a:cs typeface="Avenir Book"/>
              </a:rPr>
              <a:t>blocks</a:t>
            </a:r>
            <a:r>
              <a:rPr lang="it-IT" sz="1800" dirty="0">
                <a:latin typeface="Avenir Book"/>
                <a:cs typeface="Avenir Book"/>
              </a:rPr>
              <a:t> of IP </a:t>
            </a:r>
            <a:r>
              <a:rPr lang="it-IT" sz="1800" dirty="0" err="1">
                <a:latin typeface="Avenir Book"/>
                <a:cs typeface="Avenir Book"/>
              </a:rPr>
              <a:t>addresses</a:t>
            </a:r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 err="1">
                <a:latin typeface="Avenir Book"/>
                <a:cs typeface="Avenir Book"/>
              </a:rPr>
              <a:t>ROAs</a:t>
            </a:r>
            <a:r>
              <a:rPr lang="it-IT" sz="1800" dirty="0">
                <a:latin typeface="Avenir Book"/>
                <a:cs typeface="Avenir Book"/>
              </a:rPr>
              <a:t> state </a:t>
            </a:r>
            <a:r>
              <a:rPr lang="it-IT" sz="1800" dirty="0" err="1">
                <a:latin typeface="Avenir Book"/>
                <a:cs typeface="Avenir Book"/>
              </a:rPr>
              <a:t>which</a:t>
            </a:r>
            <a:r>
              <a:rPr lang="it-IT" sz="1800" dirty="0">
                <a:latin typeface="Avenir Book"/>
                <a:cs typeface="Avenir Book"/>
              </a:rPr>
              <a:t> AS </a:t>
            </a:r>
            <a:r>
              <a:rPr lang="it-IT" sz="1800" dirty="0" err="1">
                <a:latin typeface="Avenir Book"/>
                <a:cs typeface="Avenir Book"/>
              </a:rPr>
              <a:t>is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authorised</a:t>
            </a:r>
            <a:r>
              <a:rPr lang="it-IT" sz="1800" dirty="0">
                <a:latin typeface="Avenir Book"/>
                <a:cs typeface="Avenir Book"/>
              </a:rPr>
              <a:t> to originate </a:t>
            </a:r>
            <a:r>
              <a:rPr lang="it-IT" sz="1800" dirty="0" err="1">
                <a:latin typeface="Avenir Book"/>
                <a:cs typeface="Avenir Book"/>
              </a:rPr>
              <a:t>certain</a:t>
            </a:r>
            <a:r>
              <a:rPr lang="it-IT" sz="1800" dirty="0">
                <a:latin typeface="Avenir Book"/>
                <a:cs typeface="Avenir Book"/>
              </a:rPr>
              <a:t> IP </a:t>
            </a:r>
            <a:r>
              <a:rPr lang="it-IT" sz="1800" dirty="0" err="1">
                <a:latin typeface="Avenir Book"/>
                <a:cs typeface="Avenir Book"/>
              </a:rPr>
              <a:t>prefixes</a:t>
            </a:r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 err="1">
                <a:latin typeface="Avenir Book"/>
                <a:cs typeface="Avenir Book"/>
              </a:rPr>
              <a:t>ROAs</a:t>
            </a:r>
            <a:r>
              <a:rPr lang="it-IT" sz="1800" dirty="0">
                <a:latin typeface="Avenir Book"/>
                <a:cs typeface="Avenir Book"/>
              </a:rPr>
              <a:t> are </a:t>
            </a:r>
            <a:r>
              <a:rPr lang="it-IT" sz="1800" dirty="0" err="1">
                <a:latin typeface="Avenir Book"/>
                <a:cs typeface="Avenir Book"/>
              </a:rPr>
              <a:t>published</a:t>
            </a:r>
            <a:r>
              <a:rPr lang="it-IT" sz="1800" dirty="0">
                <a:latin typeface="Avenir Book"/>
                <a:cs typeface="Avenir Book"/>
              </a:rPr>
              <a:t> in the </a:t>
            </a:r>
            <a:r>
              <a:rPr lang="it-IT" sz="1800" dirty="0" err="1">
                <a:latin typeface="Avenir Book"/>
                <a:cs typeface="Avenir Book"/>
              </a:rPr>
              <a:t>same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repositors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as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certificates</a:t>
            </a:r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 err="1">
                <a:latin typeface="Avenir Book"/>
                <a:cs typeface="Avenir Book"/>
              </a:rPr>
              <a:t>LIRs</a:t>
            </a:r>
            <a:r>
              <a:rPr lang="it-IT" sz="1800" dirty="0">
                <a:latin typeface="Avenir Book"/>
                <a:cs typeface="Avenir Book"/>
              </a:rPr>
              <a:t> can create a ROA for </a:t>
            </a:r>
            <a:r>
              <a:rPr lang="it-IT" sz="1800" dirty="0" err="1">
                <a:latin typeface="Avenir Book"/>
                <a:cs typeface="Avenir Book"/>
              </a:rPr>
              <a:t>each</a:t>
            </a:r>
            <a:r>
              <a:rPr lang="it-IT" sz="1800" dirty="0">
                <a:latin typeface="Avenir Book"/>
                <a:cs typeface="Avenir Book"/>
              </a:rPr>
              <a:t> of </a:t>
            </a:r>
            <a:r>
              <a:rPr lang="it-IT" sz="1800" dirty="0" err="1">
                <a:latin typeface="Avenir Book"/>
                <a:cs typeface="Avenir Book"/>
              </a:rPr>
              <a:t>their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resources</a:t>
            </a:r>
            <a:r>
              <a:rPr lang="it-IT" sz="1800" dirty="0">
                <a:latin typeface="Avenir Book"/>
                <a:cs typeface="Avenir Book"/>
              </a:rPr>
              <a:t> (IP </a:t>
            </a:r>
            <a:r>
              <a:rPr lang="it-IT" sz="1800" dirty="0" err="1">
                <a:latin typeface="Avenir Book"/>
                <a:cs typeface="Avenir Book"/>
              </a:rPr>
              <a:t>address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ranges</a:t>
            </a:r>
            <a:r>
              <a:rPr lang="it-IT" sz="1800" dirty="0">
                <a:latin typeface="Avenir Book"/>
                <a:cs typeface="Avenir Book"/>
              </a:rPr>
              <a:t>)</a:t>
            </a:r>
          </a:p>
          <a:p>
            <a:pPr algn="just"/>
            <a:r>
              <a:rPr lang="it-IT" sz="1800" dirty="0">
                <a:latin typeface="Avenir Book"/>
                <a:cs typeface="Avenir Book"/>
              </a:rPr>
              <a:t>Multiple </a:t>
            </a:r>
            <a:r>
              <a:rPr lang="it-IT" sz="1800" dirty="0" err="1">
                <a:latin typeface="Avenir Book"/>
                <a:cs typeface="Avenir Book"/>
              </a:rPr>
              <a:t>ROAs</a:t>
            </a:r>
            <a:r>
              <a:rPr lang="it-IT" sz="1800" dirty="0">
                <a:latin typeface="Avenir Book"/>
                <a:cs typeface="Avenir Book"/>
              </a:rPr>
              <a:t> can be </a:t>
            </a:r>
            <a:r>
              <a:rPr lang="it-IT" sz="1800" dirty="0" err="1">
                <a:latin typeface="Avenir Book"/>
                <a:cs typeface="Avenir Book"/>
              </a:rPr>
              <a:t>created</a:t>
            </a:r>
            <a:r>
              <a:rPr lang="it-IT" sz="1800" dirty="0">
                <a:latin typeface="Avenir Book"/>
                <a:cs typeface="Avenir Book"/>
              </a:rPr>
              <a:t> for an IP </a:t>
            </a:r>
            <a:r>
              <a:rPr lang="it-IT" sz="1800" dirty="0" err="1">
                <a:latin typeface="Avenir Book"/>
                <a:cs typeface="Avenir Book"/>
              </a:rPr>
              <a:t>range</a:t>
            </a:r>
            <a:r>
              <a:rPr lang="it-IT" sz="1800" dirty="0">
                <a:latin typeface="Avenir Book"/>
                <a:cs typeface="Avenir Book"/>
              </a:rPr>
              <a:t> </a:t>
            </a:r>
          </a:p>
          <a:p>
            <a:pPr algn="just"/>
            <a:endParaRPr lang="it-IT" sz="1800" dirty="0">
              <a:latin typeface="Avenir Book"/>
              <a:cs typeface="Avenir Book"/>
            </a:endParaRPr>
          </a:p>
          <a:p>
            <a:pPr algn="just"/>
            <a:endParaRPr lang="it-IT" sz="1800" dirty="0">
              <a:latin typeface="Avenir Book"/>
              <a:cs typeface="Avenir Book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1268541" y="4629281"/>
            <a:ext cx="142404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Origin</a:t>
            </a:r>
            <a:r>
              <a:rPr lang="it-IT" dirty="0"/>
              <a:t> ASN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1268541" y="5695491"/>
            <a:ext cx="142404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MAX LENGTH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1268541" y="3564678"/>
            <a:ext cx="142404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Prefix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2887950" y="3821580"/>
            <a:ext cx="4471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the network for </a:t>
            </a:r>
            <a:r>
              <a:rPr lang="it-IT" dirty="0" err="1">
                <a:solidFill>
                  <a:srgbClr val="000000"/>
                </a:solidFill>
              </a:rPr>
              <a:t>which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you</a:t>
            </a:r>
            <a:r>
              <a:rPr lang="it-IT" dirty="0">
                <a:solidFill>
                  <a:srgbClr val="000000"/>
                </a:solidFill>
              </a:rPr>
              <a:t> are </a:t>
            </a:r>
            <a:r>
              <a:rPr lang="it-IT" dirty="0" err="1">
                <a:solidFill>
                  <a:srgbClr val="000000"/>
                </a:solidFill>
              </a:rPr>
              <a:t>creating</a:t>
            </a:r>
            <a:r>
              <a:rPr lang="it-IT" dirty="0">
                <a:solidFill>
                  <a:srgbClr val="000000"/>
                </a:solidFill>
              </a:rPr>
              <a:t> a ROA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799170" y="46821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The ASN </a:t>
            </a:r>
            <a:r>
              <a:rPr lang="it-IT" dirty="0" err="1">
                <a:solidFill>
                  <a:srgbClr val="000000"/>
                </a:solidFill>
              </a:rPr>
              <a:t>supposed</a:t>
            </a:r>
            <a:r>
              <a:rPr lang="it-IT" dirty="0">
                <a:solidFill>
                  <a:srgbClr val="000000"/>
                </a:solidFill>
              </a:rPr>
              <a:t> to be </a:t>
            </a:r>
            <a:r>
              <a:rPr lang="it-IT" dirty="0" err="1">
                <a:solidFill>
                  <a:srgbClr val="000000"/>
                </a:solidFill>
              </a:rPr>
              <a:t>originating</a:t>
            </a:r>
            <a:r>
              <a:rPr lang="it-IT" dirty="0">
                <a:solidFill>
                  <a:srgbClr val="000000"/>
                </a:solidFill>
              </a:rPr>
              <a:t> the BGP </a:t>
            </a:r>
            <a:r>
              <a:rPr lang="it-IT" dirty="0" err="1">
                <a:solidFill>
                  <a:srgbClr val="000000"/>
                </a:solidFill>
              </a:rPr>
              <a:t>announcement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914631" y="58381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The maximum </a:t>
            </a:r>
            <a:r>
              <a:rPr lang="it-IT" dirty="0" err="1">
                <a:solidFill>
                  <a:srgbClr val="000000"/>
                </a:solidFill>
              </a:rPr>
              <a:t>prefix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length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accepted</a:t>
            </a:r>
            <a:r>
              <a:rPr lang="it-IT" dirty="0">
                <a:solidFill>
                  <a:srgbClr val="000000"/>
                </a:solidFill>
              </a:rPr>
              <a:t> for </a:t>
            </a:r>
            <a:r>
              <a:rPr lang="it-IT" dirty="0" err="1">
                <a:solidFill>
                  <a:srgbClr val="000000"/>
                </a:solidFill>
              </a:rPr>
              <a:t>this</a:t>
            </a:r>
            <a:r>
              <a:rPr lang="it-IT" dirty="0">
                <a:solidFill>
                  <a:srgbClr val="000000"/>
                </a:solidFill>
              </a:rPr>
              <a:t> ROA</a:t>
            </a:r>
          </a:p>
        </p:txBody>
      </p:sp>
    </p:spTree>
    <p:extLst>
      <p:ext uri="{BB962C8B-B14F-4D97-AF65-F5344CB8AC3E}">
        <p14:creationId xmlns:p14="http://schemas.microsoft.com/office/powerpoint/2010/main" val="113856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 err="1">
                <a:latin typeface="Avenir Book"/>
                <a:cs typeface="Avenir Book"/>
              </a:rPr>
              <a:t>Hosted</a:t>
            </a:r>
            <a:r>
              <a:rPr lang="it-IT" b="1" dirty="0">
                <a:latin typeface="Avenir Book"/>
                <a:cs typeface="Avenir Book"/>
              </a:rPr>
              <a:t> RPKI </a:t>
            </a:r>
            <a:r>
              <a:rPr lang="it-IT" b="1" dirty="0" err="1">
                <a:latin typeface="Avenir Book"/>
                <a:cs typeface="Avenir Book"/>
              </a:rPr>
              <a:t>solution</a:t>
            </a:r>
            <a:endParaRPr lang="it-IT" b="1" dirty="0">
              <a:latin typeface="Avenir Book"/>
              <a:cs typeface="Avenir Book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035" y="1232917"/>
            <a:ext cx="8420594" cy="24859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 err="1">
                <a:latin typeface="Avenir Book"/>
                <a:cs typeface="Avenir Book"/>
              </a:rPr>
              <a:t>RIRs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decided</a:t>
            </a:r>
            <a:r>
              <a:rPr lang="it-IT" sz="1800" dirty="0">
                <a:latin typeface="Avenir Book"/>
                <a:cs typeface="Avenir Book"/>
              </a:rPr>
              <a:t> to </a:t>
            </a:r>
            <a:r>
              <a:rPr lang="it-IT" sz="1800" dirty="0" err="1">
                <a:latin typeface="Avenir Book"/>
                <a:cs typeface="Avenir Book"/>
              </a:rPr>
              <a:t>provide</a:t>
            </a:r>
            <a:r>
              <a:rPr lang="it-IT" sz="1800" dirty="0">
                <a:latin typeface="Avenir Book"/>
                <a:cs typeface="Avenir Book"/>
              </a:rPr>
              <a:t> a </a:t>
            </a:r>
            <a:r>
              <a:rPr lang="it-IT" sz="1800" dirty="0" err="1">
                <a:latin typeface="Avenir Book"/>
                <a:cs typeface="Avenir Book"/>
              </a:rPr>
              <a:t>hosted</a:t>
            </a:r>
            <a:r>
              <a:rPr lang="it-IT" sz="1800" dirty="0">
                <a:latin typeface="Avenir Book"/>
                <a:cs typeface="Avenir Book"/>
              </a:rPr>
              <a:t> RPKI </a:t>
            </a:r>
            <a:r>
              <a:rPr lang="it-IT" sz="1800" dirty="0" err="1">
                <a:latin typeface="Avenir Book"/>
                <a:cs typeface="Avenir Book"/>
              </a:rPr>
              <a:t>solution</a:t>
            </a:r>
            <a:r>
              <a:rPr lang="it-IT" sz="1800" dirty="0">
                <a:latin typeface="Avenir Book"/>
                <a:cs typeface="Avenir Book"/>
              </a:rPr>
              <a:t> to </a:t>
            </a:r>
            <a:r>
              <a:rPr lang="it-IT" sz="1800" dirty="0" err="1">
                <a:latin typeface="Avenir Book"/>
                <a:cs typeface="Avenir Book"/>
              </a:rPr>
              <a:t>lower</a:t>
            </a:r>
            <a:r>
              <a:rPr lang="it-IT" sz="1800" dirty="0">
                <a:latin typeface="Avenir Book"/>
                <a:cs typeface="Avenir Book"/>
              </a:rPr>
              <a:t> the </a:t>
            </a:r>
            <a:r>
              <a:rPr lang="it-IT" sz="1800" dirty="0" err="1">
                <a:latin typeface="Avenir Book"/>
                <a:cs typeface="Avenir Book"/>
              </a:rPr>
              <a:t>barrier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into</a:t>
            </a:r>
            <a:r>
              <a:rPr lang="it-IT" sz="1800" dirty="0">
                <a:latin typeface="Avenir Book"/>
                <a:cs typeface="Avenir Book"/>
              </a:rPr>
              <a:t> the </a:t>
            </a:r>
            <a:r>
              <a:rPr lang="it-IT" sz="1800" dirty="0" err="1">
                <a:latin typeface="Avenir Book"/>
                <a:cs typeface="Avenir Book"/>
              </a:rPr>
              <a:t>technology</a:t>
            </a:r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 err="1">
                <a:latin typeface="Avenir Book"/>
                <a:cs typeface="Avenir Book"/>
              </a:rPr>
              <a:t>Hide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all</a:t>
            </a:r>
            <a:r>
              <a:rPr lang="it-IT" sz="1800" dirty="0">
                <a:latin typeface="Avenir Book"/>
                <a:cs typeface="Avenir Book"/>
              </a:rPr>
              <a:t> the </a:t>
            </a:r>
            <a:r>
              <a:rPr lang="it-IT" sz="1800" dirty="0" err="1">
                <a:latin typeface="Avenir Book"/>
                <a:cs typeface="Avenir Book"/>
              </a:rPr>
              <a:t>crypto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complexity</a:t>
            </a:r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>
                <a:latin typeface="Avenir Book"/>
                <a:cs typeface="Avenir Book"/>
              </a:rPr>
              <a:t>Just focus on </a:t>
            </a:r>
            <a:r>
              <a:rPr lang="it-IT" sz="1800" dirty="0" err="1">
                <a:latin typeface="Avenir Book"/>
                <a:cs typeface="Avenir Book"/>
              </a:rPr>
              <a:t>creating</a:t>
            </a:r>
            <a:r>
              <a:rPr lang="it-IT" sz="1800" dirty="0">
                <a:latin typeface="Avenir Book"/>
                <a:cs typeface="Avenir Book"/>
              </a:rPr>
              <a:t> and </a:t>
            </a:r>
            <a:r>
              <a:rPr lang="it-IT" sz="1800" dirty="0" err="1">
                <a:latin typeface="Avenir Book"/>
                <a:cs typeface="Avenir Book"/>
              </a:rPr>
              <a:t>publishing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ROAs</a:t>
            </a:r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>
                <a:latin typeface="Avenir Book"/>
                <a:cs typeface="Avenir Book"/>
              </a:rPr>
              <a:t>Easy-of-use in </a:t>
            </a:r>
            <a:r>
              <a:rPr lang="it-IT" sz="1800" dirty="0" err="1">
                <a:latin typeface="Avenir Book"/>
                <a:cs typeface="Avenir Book"/>
              </a:rPr>
              <a:t>terms</a:t>
            </a:r>
            <a:r>
              <a:rPr lang="it-IT" sz="1800" dirty="0">
                <a:latin typeface="Avenir Book"/>
                <a:cs typeface="Avenir Book"/>
              </a:rPr>
              <a:t> on </a:t>
            </a:r>
            <a:r>
              <a:rPr lang="it-IT" sz="1800" dirty="0" err="1">
                <a:latin typeface="Avenir Book"/>
                <a:cs typeface="Avenir Book"/>
              </a:rPr>
              <a:t>maintenance</a:t>
            </a:r>
            <a:r>
              <a:rPr lang="it-IT" sz="1800" dirty="0">
                <a:latin typeface="Avenir Book"/>
                <a:cs typeface="Avenir Book"/>
              </a:rPr>
              <a:t> and </a:t>
            </a:r>
            <a:r>
              <a:rPr lang="it-IT" sz="1800" dirty="0" err="1">
                <a:latin typeface="Avenir Book"/>
                <a:cs typeface="Avenir Book"/>
              </a:rPr>
              <a:t>flexibility</a:t>
            </a:r>
            <a:endParaRPr lang="it-IT" sz="1800" dirty="0">
              <a:latin typeface="Avenir Book"/>
              <a:cs typeface="Avenir Book"/>
            </a:endParaRPr>
          </a:p>
          <a:p>
            <a:pPr algn="just"/>
            <a:r>
              <a:rPr lang="it-IT" sz="1800" dirty="0" err="1">
                <a:latin typeface="Avenir Book"/>
                <a:cs typeface="Avenir Book"/>
              </a:rPr>
              <a:t>Users</a:t>
            </a:r>
            <a:r>
              <a:rPr lang="it-IT" sz="1800" dirty="0">
                <a:latin typeface="Avenir Book"/>
                <a:cs typeface="Avenir Book"/>
              </a:rPr>
              <a:t> login </a:t>
            </a:r>
            <a:r>
              <a:rPr lang="it-IT" sz="1800" dirty="0" err="1">
                <a:latin typeface="Avenir Book"/>
                <a:cs typeface="Avenir Book"/>
              </a:rPr>
              <a:t>into</a:t>
            </a:r>
            <a:r>
              <a:rPr lang="it-IT" sz="1800" dirty="0">
                <a:latin typeface="Avenir Book"/>
                <a:cs typeface="Avenir Book"/>
              </a:rPr>
              <a:t> the RIR </a:t>
            </a:r>
            <a:r>
              <a:rPr lang="it-IT" sz="1800" dirty="0" err="1">
                <a:latin typeface="Avenir Book"/>
                <a:cs typeface="Avenir Book"/>
              </a:rPr>
              <a:t>member</a:t>
            </a:r>
            <a:r>
              <a:rPr lang="it-IT" sz="1800" dirty="0">
                <a:latin typeface="Avenir Book"/>
                <a:cs typeface="Avenir Book"/>
              </a:rPr>
              <a:t> </a:t>
            </a:r>
            <a:r>
              <a:rPr lang="it-IT" sz="1800" dirty="0" err="1">
                <a:latin typeface="Avenir Book"/>
                <a:cs typeface="Avenir Book"/>
              </a:rPr>
              <a:t>portal</a:t>
            </a:r>
            <a:r>
              <a:rPr lang="it-IT" sz="1800" dirty="0">
                <a:latin typeface="Avenir Book"/>
                <a:cs typeface="Avenir Book"/>
              </a:rPr>
              <a:t> and </a:t>
            </a:r>
            <a:r>
              <a:rPr lang="it-IT" sz="1800" dirty="0" err="1">
                <a:latin typeface="Avenir Book"/>
                <a:cs typeface="Avenir Book"/>
              </a:rPr>
              <a:t>request</a:t>
            </a:r>
            <a:r>
              <a:rPr lang="it-IT" sz="1800" dirty="0">
                <a:latin typeface="Avenir Book"/>
                <a:cs typeface="Avenir Book"/>
              </a:rPr>
              <a:t> a </a:t>
            </a:r>
            <a:r>
              <a:rPr lang="it-IT" sz="1800" dirty="0" err="1">
                <a:latin typeface="Avenir Book"/>
                <a:cs typeface="Avenir Book"/>
              </a:rPr>
              <a:t>resource</a:t>
            </a:r>
            <a:r>
              <a:rPr lang="it-IT" sz="1800" dirty="0">
                <a:latin typeface="Avenir Book"/>
                <a:cs typeface="Avenir Book"/>
              </a:rPr>
              <a:t> certificate </a:t>
            </a:r>
          </a:p>
        </p:txBody>
      </p:sp>
      <p:pic>
        <p:nvPicPr>
          <p:cNvPr id="4" name="Immagine 3" descr="Schermata 2019-04-26 alle 17.00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11" y="3903579"/>
            <a:ext cx="4671856" cy="238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1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z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iacenz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z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Adiacenza.thmx</Template>
  <TotalTime>1162</TotalTime>
  <Words>1177</Words>
  <Application>Microsoft Macintosh PowerPoint</Application>
  <PresentationFormat>Presentazione su schermo (4:3)</PresentationFormat>
  <Paragraphs>296</Paragraphs>
  <Slides>28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Adiacenza</vt:lpstr>
      <vt:lpstr>RPKI: a practical guide</vt:lpstr>
      <vt:lpstr>Internet routing</vt:lpstr>
      <vt:lpstr>Incidents are common</vt:lpstr>
      <vt:lpstr>Limitations of the Routing Registry</vt:lpstr>
      <vt:lpstr>Accuracy</vt:lpstr>
      <vt:lpstr>What is RPKI (1)</vt:lpstr>
      <vt:lpstr>What is RPKI (2)</vt:lpstr>
      <vt:lpstr>Route Origin Authorisations</vt:lpstr>
      <vt:lpstr>Hosted RPKI solution</vt:lpstr>
      <vt:lpstr>Route Origin Validation</vt:lpstr>
      <vt:lpstr>The decision process</vt:lpstr>
      <vt:lpstr>RPKI Validator Software</vt:lpstr>
      <vt:lpstr>Statistics</vt:lpstr>
      <vt:lpstr>ROAs for Italian Resources</vt:lpstr>
      <vt:lpstr>Presentazione di PowerPoint</vt:lpstr>
      <vt:lpstr>Implementazione</vt:lpstr>
      <vt:lpstr>Local RPKI Cache</vt:lpstr>
      <vt:lpstr>Static entry</vt:lpstr>
      <vt:lpstr>Validazione delle reti</vt:lpstr>
      <vt:lpstr>Configurazione della policy RPKI</vt:lpstr>
      <vt:lpstr>Configurazione della policy di import e community</vt:lpstr>
      <vt:lpstr>Management and troubleshooting</vt:lpstr>
      <vt:lpstr>Show route</vt:lpstr>
      <vt:lpstr>Validation states</vt:lpstr>
      <vt:lpstr>Show validation statistics </vt:lpstr>
      <vt:lpstr>Show validation database &amp; session</vt:lpstr>
      <vt:lpstr>Conclusioni</vt:lpstr>
      <vt:lpstr>Q&amp;A?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Flavio Luciani</dc:creator>
  <cp:lastModifiedBy>Flavio Luciani</cp:lastModifiedBy>
  <cp:revision>391</cp:revision>
  <dcterms:created xsi:type="dcterms:W3CDTF">2019-04-25T19:23:11Z</dcterms:created>
  <dcterms:modified xsi:type="dcterms:W3CDTF">2019-05-08T07:46:15Z</dcterms:modified>
</cp:coreProperties>
</file>