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10" r:id="rId2"/>
    <p:sldId id="339" r:id="rId3"/>
    <p:sldId id="411" r:id="rId4"/>
    <p:sldId id="413" r:id="rId5"/>
    <p:sldId id="414" r:id="rId6"/>
    <p:sldId id="415" r:id="rId7"/>
    <p:sldId id="417" r:id="rId8"/>
    <p:sldId id="418" r:id="rId9"/>
    <p:sldId id="421" r:id="rId10"/>
    <p:sldId id="404" r:id="rId11"/>
    <p:sldId id="424" r:id="rId12"/>
    <p:sldId id="427" r:id="rId13"/>
    <p:sldId id="420" r:id="rId14"/>
    <p:sldId id="422" r:id="rId15"/>
    <p:sldId id="423" r:id="rId16"/>
    <p:sldId id="428" r:id="rId17"/>
    <p:sldId id="429" r:id="rId18"/>
    <p:sldId id="425" r:id="rId19"/>
    <p:sldId id="426" r:id="rId20"/>
    <p:sldId id="33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6" clrIdx="0">
    <p:extLst/>
  </p:cmAuthor>
  <p:cmAuthor id="2" name="Shpon-2" initials="S" lastIdx="25" clrIdx="1">
    <p:extLst/>
  </p:cmAuthor>
  <p:cmAuthor id="3" name="Shimrit" initials="S" lastIdx="3" clrIdx="2">
    <p:extLst/>
  </p:cmAuthor>
  <p:cmAuthor id="4" name="freelance3" initials="f" lastIdx="18" clrIdx="3">
    <p:extLst/>
  </p:cmAuthor>
  <p:cmAuthor id="5" name="tal shpon" initials="ts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97"/>
    <a:srgbClr val="50A3C0"/>
    <a:srgbClr val="6499B8"/>
    <a:srgbClr val="DD0625"/>
    <a:srgbClr val="E26B2B"/>
    <a:srgbClr val="1B384C"/>
    <a:srgbClr val="326080"/>
    <a:srgbClr val="B41111"/>
    <a:srgbClr val="890D12"/>
    <a:srgbClr val="73B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6" autoAdjust="0"/>
    <p:restoredTop sz="96646" autoAdjust="0"/>
  </p:normalViewPr>
  <p:slideViewPr>
    <p:cSldViewPr snapToGrid="0">
      <p:cViewPr varScale="1">
        <p:scale>
          <a:sx n="113" d="100"/>
          <a:sy n="113" d="100"/>
        </p:scale>
        <p:origin x="-85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523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Sheet1!$A$2:$A$7</cx:f>
        <cx:lvl ptCount="4">
          <cx:pt idx="0">1st Qtr</cx:pt>
          <cx:pt idx="1">2nd Qtr</cx:pt>
          <cx:pt idx="2">3rd Qtr</cx:pt>
          <cx:pt idx="3">4th Qtr</cx:pt>
        </cx:lvl>
      </cx:strDim>
      <cx:numDim type="size">
        <cx:f dir="row">Sheet1!$B$2:$B$7</cx:f>
        <cx:lvl ptCount="6" formatCode="General">
          <cx:pt idx="0">22</cx:pt>
          <cx:pt idx="1">20</cx:pt>
          <cx:pt idx="2">9</cx:pt>
          <cx:pt idx="3">10</cx:pt>
          <cx:pt idx="4">15</cx:pt>
          <cx:pt idx="5">25</cx:pt>
        </cx:lvl>
      </cx:numDim>
    </cx:data>
  </cx:chartData>
  <cx:chart>
    <cx:plotArea>
      <cx:plotAreaRegion>
        <cx:series layoutId="sunburst" uniqueId="{3C16D27D-C501-4084-80CF-39AD3CC595E2}">
          <cx:tx>
            <cx:txData>
              <cx:f>Sheet1!$B$1</cx:f>
              <cx:v>Sales</cx:v>
            </cx:txData>
          </cx:tx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4FE18-8B56-44AC-B5EF-3778838E44A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1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0F20-1E0F-4ABE-A00B-B016A959E0F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E32F-B84D-4DCB-A62E-340403F1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This threat landscape analysis is based on Radware global industry studies – its newly launched annual Global Application and Network Security Report as well as a recent Web Application Security Study. </a:t>
            </a:r>
            <a:br>
              <a:rPr lang="en-US" dirty="0"/>
            </a:br>
            <a:r>
              <a:rPr lang="en-US" dirty="0"/>
              <a:t>Both include insights from nearly 1100 network security professionals from the hands-on engineers to CISO, CIOs and CTOs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The participant population is diverse and include organizations from all around the globe, all industries and all company sizes.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Another primary source is real experiences of actual attacks our ERT experts have fought for our customers throughout the year, and the product of </a:t>
            </a:r>
            <a:r>
              <a:rPr lang="en-US" dirty="0" err="1"/>
              <a:t>Radware’s</a:t>
            </a:r>
            <a:r>
              <a:rPr lang="en-US" dirty="0"/>
              <a:t> threat intelligence arm, collecting and studying new threats, vulnerabilities and attack campaigns as they emerge.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7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primary goal of cyber-attacks is service disruption, followed by data theft. Service disruption obviously equals bad customer experience, and perpetrators know that and use a broad set of techniques to cause harm. Few such commons include bursts of high traffic volumes which do not leave time for mitigation teams to get a grip, usage of encrypted traffic to overwhelm security solutions resource consumption, and crypto-jacking that reduces the productivity of servers and endpoints by enslaving their CPUs for the sake of mining cryptocurrencies.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8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trend is the rise of IoT-based botnets.  These have really changed the attack vector landscape.</a:t>
            </a:r>
          </a:p>
          <a:p>
            <a:endParaRPr lang="en-US" dirty="0"/>
          </a:p>
          <a:p>
            <a:r>
              <a:rPr lang="en-US" dirty="0"/>
              <a:t>If in the pre-IoT era we had high volume attacks and separately high complexity attacks that targeted the application layer….</a:t>
            </a:r>
          </a:p>
          <a:p>
            <a:endParaRPr lang="en-US" dirty="0"/>
          </a:p>
          <a:p>
            <a:r>
              <a:rPr lang="en-US" dirty="0"/>
              <a:t>In the post IoT era, we now have high volume complex attacks – IoT opens up the opportunity for hackers to launch very high volume and also very complex attacks at the same time.  We have seen the </a:t>
            </a:r>
            <a:r>
              <a:rPr lang="en-US" dirty="0" err="1"/>
              <a:t>Mirai</a:t>
            </a:r>
            <a:r>
              <a:rPr lang="en-US" dirty="0"/>
              <a:t> botnet that was introduced 2 years ago with some very unique and specific DNS attack vectors as well as additional vectors.  </a:t>
            </a:r>
          </a:p>
          <a:p>
            <a:endParaRPr lang="en-US" dirty="0"/>
          </a:p>
          <a:p>
            <a:r>
              <a:rPr lang="en-US" dirty="0"/>
              <a:t>This level of sophistication and automation in attacks requires solutions that can accurately detect and mitigate – with the ability to deal with both volume and complexity without false positives.  More traditional solutions that are rate-based or signature based alone, will not be able to deal with these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BE32F-B84D-4DCB-A62E-340403F12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1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51903460-DE6F-AF4A-A444-3826E3608DA0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7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1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BE32F-B84D-4DCB-A62E-340403F12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4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2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88" y="615397"/>
            <a:ext cx="1788714" cy="30469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95058" y="3088776"/>
            <a:ext cx="10010775" cy="753310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4400" b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Document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70267" y="4131371"/>
            <a:ext cx="4660356" cy="40052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 Full 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3710" y="6299531"/>
            <a:ext cx="3513471" cy="453231"/>
          </a:xfrm>
          <a:prstGeom prst="rect">
            <a:avLst/>
          </a:prstGeom>
          <a:effectLst/>
        </p:spPr>
        <p:txBody>
          <a:bodyPr wrap="square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February </a:t>
            </a:r>
            <a:r>
              <a:rPr lang="he-IL" dirty="0"/>
              <a:t>10</a:t>
            </a:r>
            <a:r>
              <a:rPr lang="en-US" dirty="0"/>
              <a:t>, 2019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43710" y="4554023"/>
            <a:ext cx="3513471" cy="34376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B44D49-B7B7-6142-9DE2-7C8ED38488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2 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8" cy="6857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23" y="-1714"/>
            <a:ext cx="7204170" cy="686256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89852" y="2115829"/>
            <a:ext cx="5942087" cy="1883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589852" y="3999108"/>
            <a:ext cx="5952720" cy="1138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26117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 and pictur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5"/>
            <a:ext cx="12191996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23" y="-1714"/>
            <a:ext cx="7204170" cy="686256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000322" y="1902369"/>
            <a:ext cx="5717288" cy="4105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bg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00323" y="1096318"/>
            <a:ext cx="6087963" cy="806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11538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pictur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5"/>
            <a:ext cx="12191996" cy="68579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" y="0"/>
            <a:ext cx="111781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17821" y="1499344"/>
            <a:ext cx="6087963" cy="5011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821" y="693292"/>
            <a:ext cx="6087963" cy="8060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22" y="0"/>
            <a:ext cx="719937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rgbClr val="6499B8"/>
                </a:solidFill>
              </a:rPr>
              <a:t>www.radware.com</a:t>
            </a:r>
            <a:endParaRPr lang="en-US" sz="1300" dirty="0">
              <a:solidFill>
                <a:srgbClr val="6499B8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67016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lin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B5BC613-E463-3E46-AFE9-089CAC72FA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3E9299F-2F9C-9D43-84BE-12367026A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9853" y="2115829"/>
            <a:ext cx="3578796" cy="34584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8101AD-2DAD-D24F-8966-658BD77884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0208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p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7677761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12174781" cy="685799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08124" y="1303865"/>
            <a:ext cx="8722995" cy="5073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12174781" cy="685799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1508124" y="1303866"/>
            <a:ext cx="8722995" cy="838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08124" y="2308553"/>
            <a:ext cx="8722995" cy="417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5727003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12174781" cy="68579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08124" y="2328333"/>
            <a:ext cx="4215343" cy="39539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1508124" y="1303866"/>
            <a:ext cx="8722995" cy="838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15776" y="2328333"/>
            <a:ext cx="4215343" cy="39539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82314576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Bullets slide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12174781" cy="68579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57200"/>
            <a:ext cx="9342855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508709" y="4978400"/>
            <a:ext cx="9342855" cy="100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17650" y="1692778"/>
            <a:ext cx="4523706" cy="29458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337384" y="1699978"/>
            <a:ext cx="4523706" cy="29458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5549250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" y="0"/>
            <a:ext cx="12174779" cy="685799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9565691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8125" y="2083781"/>
            <a:ext cx="4664076" cy="40929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410325" y="2083781"/>
            <a:ext cx="4664076" cy="40929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508710" y="1377535"/>
            <a:ext cx="4663492" cy="6359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0909" y="1377535"/>
            <a:ext cx="4663492" cy="6359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88" y="615397"/>
            <a:ext cx="1788714" cy="30469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95058" y="3088776"/>
            <a:ext cx="10010775" cy="753310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4400" b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Document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70267" y="4131371"/>
            <a:ext cx="4660356" cy="40052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 Full 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3710" y="6299531"/>
            <a:ext cx="3513471" cy="453231"/>
          </a:xfrm>
          <a:prstGeom prst="rect">
            <a:avLst/>
          </a:prstGeom>
          <a:effectLst/>
        </p:spPr>
        <p:txBody>
          <a:bodyPr wrap="square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fld id="{1F0088F4-5FCA-40BD-B8D5-B10B392DEDBB}" type="datetime4">
              <a:rPr lang="en-US" smtClean="0"/>
              <a:t>April 25, 2019</a:t>
            </a:fld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43710" y="4554023"/>
            <a:ext cx="3513471" cy="34376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49225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lin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25382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lin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6;p7">
            <a:extLst>
              <a:ext uri="{FF2B5EF4-FFF2-40B4-BE49-F238E27FC236}">
                <a16:creationId xmlns:a16="http://schemas.microsoft.com/office/drawing/2014/main" xmlns="" id="{A706FC48-F0BD-FC48-8884-AAACAF1B938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180" y="-5090"/>
            <a:ext cx="12183820" cy="686309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78474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lin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73914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9"/>
          </a:xfrm>
          <a:prstGeom prst="rect">
            <a:avLst/>
          </a:prstGeom>
          <a:effectLst/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10941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9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08124" y="1303865"/>
            <a:ext cx="8722995" cy="5073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6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9"/>
          </a:xfrm>
          <a:prstGeom prst="rect">
            <a:avLst/>
          </a:prstGeom>
          <a:effectLst/>
        </p:spPr>
      </p:pic>
      <p:sp>
        <p:nvSpPr>
          <p:cNvPr id="15" name="Rectangle 14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1508124" y="1303866"/>
            <a:ext cx="8722995" cy="838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08124" y="2308553"/>
            <a:ext cx="8722995" cy="41782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06220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9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8722409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08124" y="2328333"/>
            <a:ext cx="4215343" cy="39539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1508124" y="1303866"/>
            <a:ext cx="8722995" cy="8382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Clr>
                <a:schemeClr val="accent1"/>
              </a:buClr>
              <a:buFont typeface="Arial" panose="020B0604020202020204" pitchFamily="34" charset="0"/>
              <a:buNone/>
              <a:defRPr lang="en-US" sz="24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15776" y="2328333"/>
            <a:ext cx="4215343" cy="395393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Clr>
                <a:schemeClr val="accent1"/>
              </a:buClr>
              <a:buNone/>
              <a:defRPr>
                <a:solidFill>
                  <a:schemeClr val="tx1"/>
                </a:solidFill>
              </a:defRPr>
            </a:lvl2pPr>
            <a:lvl3pPr marL="457200" indent="0">
              <a:buClr>
                <a:schemeClr val="accent1"/>
              </a:buClr>
              <a:buFont typeface="Calibri" panose="020F0502020204030204" pitchFamily="34" charset="0"/>
              <a:buNone/>
              <a:defRPr>
                <a:solidFill>
                  <a:schemeClr val="tx1"/>
                </a:solidFill>
              </a:defRPr>
            </a:lvl3pPr>
            <a:lvl4pPr marL="744538" indent="0">
              <a:buClr>
                <a:schemeClr val="accent1"/>
              </a:buClr>
              <a:buFont typeface="Courier New" panose="02070309020205020404" pitchFamily="49" charset="0"/>
              <a:buNone/>
              <a:defRPr>
                <a:solidFill>
                  <a:schemeClr val="tx1"/>
                </a:solidFill>
              </a:defRPr>
            </a:lvl4pPr>
            <a:lvl5pPr marL="1033463" indent="0">
              <a:buClr>
                <a:schemeClr val="accent1"/>
              </a:buClr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22064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Bullets slide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" y="0"/>
            <a:ext cx="12174783" cy="6857999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57200"/>
            <a:ext cx="9342855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508709" y="4978400"/>
            <a:ext cx="9342855" cy="100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17650" y="1692778"/>
            <a:ext cx="4523706" cy="29458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/>
          </p:nvPr>
        </p:nvSpPr>
        <p:spPr>
          <a:xfrm>
            <a:off x="6337384" y="1699978"/>
            <a:ext cx="4523706" cy="294589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966968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" y="0"/>
            <a:ext cx="12174781" cy="68579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9565691" cy="472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08125" y="2083781"/>
            <a:ext cx="4664076" cy="40929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410325" y="2083781"/>
            <a:ext cx="4664076" cy="409298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500">
                <a:solidFill>
                  <a:schemeClr val="tx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tx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508710" y="1377535"/>
            <a:ext cx="4663492" cy="6359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0909" y="1377535"/>
            <a:ext cx="4663492" cy="6359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alphaModFix amt="59000"/>
          </a:blip>
          <a:srcRect/>
          <a:stretch/>
        </p:blipFill>
        <p:spPr>
          <a:xfrm>
            <a:off x="190587" y="345356"/>
            <a:ext cx="653226" cy="486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60746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088" y="615397"/>
            <a:ext cx="1788714" cy="3046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95058" y="3088776"/>
            <a:ext cx="10010775" cy="753310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4400" b="0" kern="1200" baseline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Document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70267" y="4131371"/>
            <a:ext cx="4660356" cy="40052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1" kern="120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 Full Name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43710" y="6299531"/>
            <a:ext cx="3513471" cy="453231"/>
          </a:xfrm>
          <a:prstGeom prst="rect">
            <a:avLst/>
          </a:prstGeom>
          <a:effectLst/>
        </p:spPr>
        <p:txBody>
          <a:bodyPr wrap="square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1800" b="0" kern="12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February 3, 2019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43710" y="4554023"/>
            <a:ext cx="3513471" cy="343763"/>
          </a:xfrm>
          <a:prstGeom prst="rect">
            <a:avLst/>
          </a:prstGeo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en-US" sz="32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3B2640-F7C5-724E-9C12-55CBAA4B13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4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51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838700" y="2893469"/>
            <a:ext cx="2514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3200" b="0" i="0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2626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op2 slide">
  <p:cSld name="1_headline op2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" y="0"/>
            <a:ext cx="121747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08710" y="461647"/>
            <a:ext cx="10483192" cy="47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61219" y="6450195"/>
            <a:ext cx="57945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100" b="1" kern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200" b="1" kern="0">
              <a:solidFill>
                <a:srgbClr val="949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7000"/>
          </a:blip>
          <a:srcRect/>
          <a:stretch/>
        </p:blipFill>
        <p:spPr>
          <a:xfrm>
            <a:off x="292972" y="345356"/>
            <a:ext cx="655295" cy="48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1721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eadline op2 slide" userDrawn="1">
  <p:cSld name="4_headline op2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39" y="0"/>
            <a:ext cx="12174781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>
            <a:off x="-61219" y="6450195"/>
            <a:ext cx="57945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1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1">
              <a:solidFill>
                <a:srgbClr val="9495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508709" y="1341241"/>
            <a:ext cx="8764376" cy="65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6875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28600" algn="l" rtl="0">
              <a:lnSpc>
                <a:spcPct val="16875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4" name="Google Shape;44;p6" descr="A close up of a logo &#10; 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1989" y="1450372"/>
            <a:ext cx="84362" cy="415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8E6A436B-7616-5248-AFAF-EC3385CC4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5355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A08F9F-C50C-AC43-8CD5-1552388112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076602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p2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D062536D-797D-F64F-84BA-1223886857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8710" y="461647"/>
            <a:ext cx="10059403" cy="535531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lang="en-US" sz="3200" b="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Insert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653696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6_Title Onl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3285"/>
            <a:ext cx="10515600" cy="467832"/>
          </a:xfrm>
        </p:spPr>
        <p:txBody>
          <a:bodyPr tIns="0">
            <a:noAutofit/>
          </a:bodyPr>
          <a:lstStyle>
            <a:lvl1pPr>
              <a:defRPr sz="2600" b="1" i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533096" y="6532381"/>
            <a:ext cx="0" cy="2286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285144" y="6530006"/>
            <a:ext cx="509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  <a:defRPr/>
            </a:pPr>
            <a:fld id="{7BF60B90-B6DE-9146-AD53-7D63E34FEDBB}" type="slidenum">
              <a:rPr lang="en-US" sz="1000" kern="0" smtClean="0">
                <a:solidFill>
                  <a:srgbClr val="000000">
                    <a:lumMod val="95000"/>
                    <a:lumOff val="5000"/>
                  </a:srgbClr>
                </a:solidFill>
                <a:cs typeface="Arial"/>
                <a:sym typeface="Arial"/>
              </a:rPr>
              <a:pPr algn="r"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en-US" sz="1000" kern="0" dirty="0">
              <a:solidFill>
                <a:srgbClr val="000000">
                  <a:lumMod val="95000"/>
                  <a:lumOff val="5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A5A5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27" y="6551803"/>
            <a:ext cx="864000" cy="1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92" y="-1714"/>
            <a:ext cx="7204170" cy="686256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08781" y="1499344"/>
            <a:ext cx="5368703" cy="50110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500">
                <a:solidFill>
                  <a:schemeClr val="bg1"/>
                </a:solidFill>
              </a:defRPr>
            </a:lvl1pPr>
            <a:lvl2pPr marL="457200" indent="-228600"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 marL="744538" indent="-287338">
              <a:buClr>
                <a:schemeClr val="accent1"/>
              </a:buClr>
              <a:buFont typeface="Calibri" panose="020F050202020403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1033463" indent="-288925">
              <a:buClr>
                <a:schemeClr val="accent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4pPr>
            <a:lvl5pPr marL="1262063" indent="-228600">
              <a:buClr>
                <a:schemeClr val="accent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8781" y="62851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8513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871" y="2863566"/>
            <a:ext cx="7496258" cy="2023393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78180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871" y="2863566"/>
            <a:ext cx="7496258" cy="2023393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40420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871" y="2863566"/>
            <a:ext cx="7496258" cy="2023393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62218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347871" y="2863566"/>
            <a:ext cx="7496258" cy="2023393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044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2 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76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235" y="6419417"/>
            <a:ext cx="17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sz="1300" dirty="0" err="1">
                <a:solidFill>
                  <a:schemeClr val="bg1"/>
                </a:solidFill>
              </a:rPr>
              <a:t>www.radware.com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1219" y="6450195"/>
            <a:ext cx="5794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8CB6CCC-18F6-45E6-952A-61FA04A077C2}" type="slidenum">
              <a:rPr lang="en-US" sz="1100" b="1" smtClean="0">
                <a:solidFill>
                  <a:srgbClr val="949599"/>
                </a:solidFill>
                <a:latin typeface="+mj-lt"/>
              </a:rPr>
              <a:pPr algn="ctr"/>
              <a:t>‹#›</a:t>
            </a:fld>
            <a:endParaRPr lang="en-US" sz="1200" b="1" dirty="0">
              <a:solidFill>
                <a:srgbClr val="949599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/>
          <a:stretch/>
        </p:blipFill>
        <p:spPr>
          <a:xfrm>
            <a:off x="2538119" y="-1714"/>
            <a:ext cx="5953783" cy="686256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9853" y="2115829"/>
            <a:ext cx="3578796" cy="345849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190587" y="345356"/>
            <a:ext cx="655295" cy="4875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51714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59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661" r:id="rId2"/>
    <p:sldLayoutId id="2147483810" r:id="rId3"/>
    <p:sldLayoutId id="2147483695" r:id="rId4"/>
    <p:sldLayoutId id="2147483689" r:id="rId5"/>
    <p:sldLayoutId id="2147483664" r:id="rId6"/>
    <p:sldLayoutId id="2147483692" r:id="rId7"/>
    <p:sldLayoutId id="2147483690" r:id="rId8"/>
    <p:sldLayoutId id="2147483749" r:id="rId9"/>
    <p:sldLayoutId id="2147483729" r:id="rId10"/>
    <p:sldLayoutId id="2147483805" r:id="rId11"/>
    <p:sldLayoutId id="2147483760" r:id="rId12"/>
    <p:sldLayoutId id="2147483816" r:id="rId13"/>
    <p:sldLayoutId id="2147483795" r:id="rId14"/>
    <p:sldLayoutId id="2147483807" r:id="rId15"/>
    <p:sldLayoutId id="2147483797" r:id="rId16"/>
    <p:sldLayoutId id="2147483799" r:id="rId17"/>
    <p:sldLayoutId id="2147483801" r:id="rId18"/>
    <p:sldLayoutId id="2147483806" r:id="rId19"/>
    <p:sldLayoutId id="2147483716" r:id="rId20"/>
    <p:sldLayoutId id="2147483813" r:id="rId21"/>
    <p:sldLayoutId id="2147483814" r:id="rId22"/>
    <p:sldLayoutId id="2147483815" r:id="rId23"/>
    <p:sldLayoutId id="2147483811" r:id="rId24"/>
    <p:sldLayoutId id="2147483808" r:id="rId25"/>
    <p:sldLayoutId id="2147483724" r:id="rId26"/>
    <p:sldLayoutId id="2147483725" r:id="rId27"/>
    <p:sldLayoutId id="2147483693" r:id="rId28"/>
    <p:sldLayoutId id="2147483800" r:id="rId29"/>
    <p:sldLayoutId id="2147483752" r:id="rId30"/>
    <p:sldLayoutId id="2147483817" r:id="rId31"/>
    <p:sldLayoutId id="2147483818" r:id="rId32"/>
    <p:sldLayoutId id="2147483819" r:id="rId33"/>
    <p:sldLayoutId id="2147483820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9.png"/><Relationship Id="rId5" Type="http://schemas.openxmlformats.org/officeDocument/2006/relationships/image" Target="../media/image106.png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7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microsoft.com/office/2014/relationships/chartEx" Target="../charts/chartEx1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3.png"/><Relationship Id="rId5" Type="http://schemas.openxmlformats.org/officeDocument/2006/relationships/hyperlink" Target="http://www.shieldsquare.com/" TargetMode="External"/><Relationship Id="rId4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emf"/><Relationship Id="rId18" Type="http://schemas.microsoft.com/office/2007/relationships/hdphoto" Target="../media/hdphoto1.wdp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emf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11" Type="http://schemas.openxmlformats.org/officeDocument/2006/relationships/image" Target="../media/image83.emf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emf"/><Relationship Id="rId4" Type="http://schemas.openxmlformats.org/officeDocument/2006/relationships/image" Target="../media/image76.png"/><Relationship Id="rId9" Type="http://schemas.openxmlformats.org/officeDocument/2006/relationships/image" Target="../media/image81.emf"/><Relationship Id="rId14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3921737-5030-9A46-B188-AAE901BCC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6082" y="2759744"/>
            <a:ext cx="9316376" cy="753310"/>
          </a:xfrm>
        </p:spPr>
        <p:txBody>
          <a:bodyPr/>
          <a:lstStyle/>
          <a:p>
            <a:r>
              <a:rPr lang="it-IT" dirty="0"/>
              <a:t>Modelli di Controllo e Mitigazione </a:t>
            </a:r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/>
              <a:t>Attacchi DDoS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BCD300E-E32B-764A-A73E-6E3015DAF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Filippo Farina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34A0A11-C9CE-3A4E-B62A-610A904FC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smtClean="0"/>
              <a:t>ITNOG5 - May 10th,  2019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510E48F-A790-E947-80D6-44917290F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4089" y="4715387"/>
            <a:ext cx="4279266" cy="343763"/>
          </a:xfrm>
        </p:spPr>
        <p:txBody>
          <a:bodyPr/>
          <a:lstStyle/>
          <a:p>
            <a:r>
              <a:rPr lang="it-IT" dirty="0" smtClean="0"/>
              <a:t>EMEA Carrier Solution Architect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97365" y="2030149"/>
            <a:ext cx="2286000" cy="3285609"/>
          </a:xfrm>
          <a:prstGeom prst="rect">
            <a:avLst/>
          </a:prstGeom>
          <a:noFill/>
          <a:ln>
            <a:gradFill>
              <a:gsLst>
                <a:gs pos="0">
                  <a:srgbClr val="50A3C0"/>
                </a:gs>
                <a:gs pos="100000">
                  <a:schemeClr val="accent1"/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18232" y="2030149"/>
            <a:ext cx="2286000" cy="3285609"/>
          </a:xfrm>
          <a:prstGeom prst="rect">
            <a:avLst/>
          </a:prstGeom>
          <a:noFill/>
          <a:ln>
            <a:gradFill>
              <a:gsLst>
                <a:gs pos="0">
                  <a:srgbClr val="50A3C0"/>
                </a:gs>
                <a:gs pos="100000">
                  <a:schemeClr val="accent1"/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DDoS Mitigation Pillars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26928" y="2040998"/>
            <a:ext cx="2286000" cy="3263911"/>
          </a:xfrm>
          <a:prstGeom prst="rect">
            <a:avLst/>
          </a:prstGeom>
          <a:noFill/>
          <a:ln>
            <a:gradFill>
              <a:gsLst>
                <a:gs pos="0">
                  <a:srgbClr val="50A3C0"/>
                </a:gs>
                <a:gs pos="100000">
                  <a:schemeClr val="accent1"/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13929" y="2040998"/>
            <a:ext cx="2286000" cy="3263911"/>
          </a:xfrm>
          <a:prstGeom prst="rect">
            <a:avLst/>
          </a:prstGeom>
          <a:noFill/>
          <a:ln>
            <a:gradFill>
              <a:gsLst>
                <a:gs pos="0">
                  <a:srgbClr val="50A3C0"/>
                </a:gs>
                <a:gs pos="100000">
                  <a:schemeClr val="accent1"/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2861207" y="3440113"/>
            <a:ext cx="2150532" cy="465680"/>
          </a:xfrm>
          <a:prstGeom prst="triangle">
            <a:avLst>
              <a:gd name="adj" fmla="val 5026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5270502" y="3440113"/>
            <a:ext cx="2150532" cy="465680"/>
          </a:xfrm>
          <a:prstGeom prst="triangle">
            <a:avLst>
              <a:gd name="adj" fmla="val 5026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7661806" y="3440113"/>
            <a:ext cx="2150532" cy="465680"/>
          </a:xfrm>
          <a:prstGeom prst="triangle">
            <a:avLst>
              <a:gd name="adj" fmla="val 5026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20" y="2171712"/>
            <a:ext cx="872103" cy="850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21" y="2116449"/>
            <a:ext cx="1071213" cy="9612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01" y="2175655"/>
            <a:ext cx="868061" cy="8467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5" y="2063004"/>
            <a:ext cx="1399035" cy="9113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4562" y="3412248"/>
            <a:ext cx="1464733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Detection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37560" y="3275350"/>
            <a:ext cx="146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Workflow </a:t>
            </a:r>
            <a:r>
              <a:rPr lang="it-IT" dirty="0" smtClean="0"/>
              <a:t>Activation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01362" y="3412248"/>
            <a:ext cx="1464733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Mitigation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078147" y="3412248"/>
            <a:ext cx="1464733" cy="372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Reporting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13929" y="4436544"/>
            <a:ext cx="228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Flow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Out-of-Path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In-line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3826926" y="4224869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External Triggers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Escalation Mechanism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218232" y="425078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Real-time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Volumetric/ Low&amp;Slow vectors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Polymorphic attacks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597365" y="425078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Real-time Dashboards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Long-Term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Forensics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MSSP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17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Network Based Mitigation: BGP-Flowspec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51" y="2539307"/>
            <a:ext cx="5413903" cy="415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41" y="3589280"/>
            <a:ext cx="3901556" cy="20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781808" y="3766022"/>
            <a:ext cx="880533" cy="1701800"/>
          </a:xfrm>
          <a:prstGeom prst="rightArrow">
            <a:avLst/>
          </a:prstGeom>
          <a:noFill/>
          <a:ln>
            <a:gradFill>
              <a:gsLst>
                <a:gs pos="0">
                  <a:srgbClr val="50A3C0"/>
                </a:gs>
                <a:gs pos="100000">
                  <a:schemeClr val="accent1"/>
                </a:gs>
              </a:gsLst>
              <a:lin ang="10800000" scaled="0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0159" y="2355499"/>
            <a:ext cx="20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Flow Classification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3119" y="3219948"/>
            <a:ext cx="20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70C0"/>
                </a:solidFill>
              </a:defRPr>
            </a:lvl1pPr>
          </a:lstStyle>
          <a:p>
            <a:pPr algn="r"/>
            <a:r>
              <a:rPr lang="it-IT" dirty="0"/>
              <a:t>Actions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1516587" y="1205132"/>
            <a:ext cx="9286876" cy="1141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Dissemination of Flow Specification </a:t>
            </a:r>
            <a:r>
              <a:rPr lang="en-US" dirty="0" smtClean="0"/>
              <a:t>Rules – RFC 5577 (updated by RFC 7664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sz="2100" dirty="0" smtClean="0"/>
              <a:t>Automate </a:t>
            </a:r>
            <a:r>
              <a:rPr lang="en-US" sz="2100" dirty="0"/>
              <a:t>inter-domain coordination of </a:t>
            </a:r>
            <a:r>
              <a:rPr lang="en-US" sz="2100" b="1" dirty="0">
                <a:solidFill>
                  <a:srgbClr val="FF0000"/>
                </a:solidFill>
              </a:rPr>
              <a:t>traffic filtering</a:t>
            </a:r>
            <a:r>
              <a:rPr lang="en-US" sz="2100" dirty="0"/>
              <a:t>, such as what is required in order to </a:t>
            </a:r>
            <a:r>
              <a:rPr lang="en-US" sz="2100" b="1" dirty="0">
                <a:solidFill>
                  <a:srgbClr val="FF0000"/>
                </a:solidFill>
              </a:rPr>
              <a:t>mitigate (distributed) denial-of-service </a:t>
            </a:r>
            <a:r>
              <a:rPr lang="en-US" sz="2100" b="1" dirty="0" smtClean="0">
                <a:solidFill>
                  <a:srgbClr val="FF0000"/>
                </a:solidFill>
              </a:rPr>
              <a:t>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Elbow Connector 13"/>
          <p:cNvCxnSpPr>
            <a:stCxn id="19" idx="5"/>
            <a:endCxn id="3" idx="3"/>
          </p:cNvCxnSpPr>
          <p:nvPr/>
        </p:nvCxnSpPr>
        <p:spPr>
          <a:xfrm rot="5400000">
            <a:off x="5993669" y="2502803"/>
            <a:ext cx="3585929" cy="3694321"/>
          </a:xfrm>
          <a:prstGeom prst="bentConnector2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041980" y="3658126"/>
            <a:ext cx="823166" cy="8740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474625" y="2429654"/>
            <a:ext cx="186477" cy="149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232998" y="5348623"/>
            <a:ext cx="5567082" cy="1132859"/>
          </a:xfrm>
          <a:prstGeom prst="roundRect">
            <a:avLst>
              <a:gd name="adj" fmla="val 22602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16306" y="5705899"/>
            <a:ext cx="823166" cy="8740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246445" y="2944783"/>
            <a:ext cx="5567082" cy="2376945"/>
          </a:xfrm>
          <a:prstGeom prst="roundRect">
            <a:avLst>
              <a:gd name="adj" fmla="val 9878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277474" y="1434791"/>
            <a:ext cx="5567082" cy="1488889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Multi-Layer Escalation Mitigation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54" y="3774141"/>
            <a:ext cx="647832" cy="647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24" y="3661028"/>
            <a:ext cx="867149" cy="874058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66" y="1542367"/>
            <a:ext cx="1071465" cy="115271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40164" y="2923681"/>
            <a:ext cx="3003176" cy="23846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40164" y="2923681"/>
            <a:ext cx="3003176" cy="23846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3"/>
            <a:endCxn id="7" idx="1"/>
          </p:cNvCxnSpPr>
          <p:nvPr/>
        </p:nvCxnSpPr>
        <p:spPr>
          <a:xfrm>
            <a:off x="4340455" y="4098057"/>
            <a:ext cx="283999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48" y="2599765"/>
            <a:ext cx="647832" cy="64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4" y="2599765"/>
            <a:ext cx="647832" cy="647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23" y="3774141"/>
            <a:ext cx="647832" cy="64783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755034" y="3889001"/>
            <a:ext cx="126879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55034" y="4289051"/>
            <a:ext cx="126879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1" idx="0"/>
          </p:cNvCxnSpPr>
          <p:nvPr/>
        </p:nvCxnSpPr>
        <p:spPr>
          <a:xfrm>
            <a:off x="9457398" y="2526926"/>
            <a:ext cx="1" cy="1134102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2" idx="1"/>
          </p:cNvCxnSpPr>
          <p:nvPr/>
        </p:nvCxnSpPr>
        <p:spPr>
          <a:xfrm flipH="1">
            <a:off x="2540164" y="2118724"/>
            <a:ext cx="6381502" cy="0"/>
          </a:xfrm>
          <a:prstGeom prst="line">
            <a:avLst/>
          </a:prstGeom>
          <a:ln w="31750"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40164" y="2118724"/>
            <a:ext cx="0" cy="408202"/>
          </a:xfrm>
          <a:prstGeom prst="straightConnector1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543340" y="2119691"/>
            <a:ext cx="0" cy="408202"/>
          </a:xfrm>
          <a:prstGeom prst="straightConnector1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48" y="4984366"/>
            <a:ext cx="647832" cy="647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4" y="4984366"/>
            <a:ext cx="647832" cy="64783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03753" y="2113438"/>
            <a:ext cx="1950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BGP Flowspec</a:t>
            </a:r>
          </a:p>
          <a:p>
            <a:pPr algn="ctr"/>
            <a:r>
              <a:rPr lang="it-IT" sz="1600" dirty="0" smtClean="0"/>
              <a:t> rules enforcement (mitigation actions)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1848" y="1448709"/>
            <a:ext cx="169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Border Routers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77474" y="3963978"/>
            <a:ext cx="169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Core Routers 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288254" y="6142928"/>
            <a:ext cx="1694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Access Routers </a:t>
            </a:r>
            <a:endParaRPr lang="en-US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81" y="5696374"/>
            <a:ext cx="867149" cy="874058"/>
          </a:xfrm>
          <a:prstGeom prst="rect">
            <a:avLst/>
          </a:prstGeom>
          <a:effectLst/>
        </p:spPr>
      </p:pic>
      <p:sp>
        <p:nvSpPr>
          <p:cNvPr id="31" name="TextBox 30"/>
          <p:cNvSpPr txBox="1"/>
          <p:nvPr/>
        </p:nvSpPr>
        <p:spPr>
          <a:xfrm>
            <a:off x="8608461" y="4535248"/>
            <a:ext cx="16943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/>
              <a:t>L4/L7 Surgical mitigation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595013" y="1048021"/>
            <a:ext cx="16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Security Orchestrator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9993130" y="1601407"/>
            <a:ext cx="1598234" cy="1093674"/>
          </a:xfrm>
          <a:prstGeom prst="rightArrow">
            <a:avLst>
              <a:gd name="adj1" fmla="val 50000"/>
              <a:gd name="adj2" fmla="val 37705"/>
            </a:avLst>
          </a:prstGeom>
          <a:solidFill>
            <a:schemeClr val="bg1"/>
          </a:solidFill>
          <a:ln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141987" y="1973287"/>
            <a:ext cx="1468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it-IT" dirty="0" smtClean="0"/>
              <a:t>3PP Detection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633794" y="2838370"/>
            <a:ext cx="119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Attack Footprint</a:t>
            </a:r>
            <a:endParaRPr lang="en-US" sz="16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504370" y="2179235"/>
            <a:ext cx="0" cy="1594906"/>
          </a:xfrm>
          <a:prstGeom prst="straightConnector1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08683" y="2809389"/>
            <a:ext cx="195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BGP Flowspec</a:t>
            </a:r>
          </a:p>
          <a:p>
            <a:pPr algn="ctr"/>
            <a:r>
              <a:rPr lang="it-IT" sz="1600" dirty="0" smtClean="0"/>
              <a:t> Attack Diversion</a:t>
            </a:r>
            <a:endParaRPr lang="en-US" sz="1600" dirty="0"/>
          </a:p>
        </p:txBody>
      </p:sp>
      <p:sp>
        <p:nvSpPr>
          <p:cNvPr id="23" name="Oval 22"/>
          <p:cNvSpPr/>
          <p:nvPr/>
        </p:nvSpPr>
        <p:spPr>
          <a:xfrm>
            <a:off x="6248752" y="5642339"/>
            <a:ext cx="457200" cy="38809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060742" y="3889001"/>
            <a:ext cx="457200" cy="38809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32415" y="1617986"/>
            <a:ext cx="457200" cy="388092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100000">
                  <a:srgbClr val="00B0F0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21978" y="5896707"/>
            <a:ext cx="195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Distributer Detection &amp; Mitigation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9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08710" y="461647"/>
            <a:ext cx="10315116" cy="472656"/>
          </a:xfrm>
        </p:spPr>
        <p:txBody>
          <a:bodyPr/>
          <a:lstStyle/>
          <a:p>
            <a:r>
              <a:rPr lang="en-US" dirty="0" smtClean="0"/>
              <a:t>DDoS Protection Deployment </a:t>
            </a:r>
            <a:r>
              <a:rPr lang="en-US" dirty="0"/>
              <a:t>Options 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285384" y="1579945"/>
            <a:ext cx="0" cy="4643116"/>
          </a:xfrm>
          <a:prstGeom prst="line">
            <a:avLst/>
          </a:prstGeom>
          <a:ln w="12700">
            <a:solidFill>
              <a:srgbClr val="949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8134371" y="1572448"/>
            <a:ext cx="0" cy="4731206"/>
          </a:xfrm>
          <a:prstGeom prst="line">
            <a:avLst/>
          </a:prstGeom>
          <a:ln w="12700">
            <a:solidFill>
              <a:srgbClr val="9495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086711" y="1731468"/>
            <a:ext cx="4032173" cy="4254387"/>
            <a:chOff x="4431945" y="1731468"/>
            <a:chExt cx="4032173" cy="4254387"/>
          </a:xfrm>
        </p:grpSpPr>
        <p:sp>
          <p:nvSpPr>
            <p:cNvPr id="23" name="Rectangle 22"/>
            <p:cNvSpPr/>
            <p:nvPr/>
          </p:nvSpPr>
          <p:spPr>
            <a:xfrm>
              <a:off x="4431945" y="1731468"/>
              <a:ext cx="4032173" cy="350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On-Demand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Content Placeholder 19"/>
            <p:cNvSpPr txBox="1">
              <a:spLocks/>
            </p:cNvSpPr>
            <p:nvPr/>
          </p:nvSpPr>
          <p:spPr>
            <a:xfrm>
              <a:off x="5048270" y="4527629"/>
              <a:ext cx="3007708" cy="14582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5738" indent="-185738">
                <a:spcBef>
                  <a:spcPts val="400"/>
                </a:spcBef>
                <a:buFont typeface="Wingdings" panose="05000000000000000000" pitchFamily="2" charset="2"/>
                <a:buChar char="§"/>
                <a:tabLst>
                  <a:tab pos="442913" algn="l"/>
                </a:tabLst>
              </a:pPr>
              <a:r>
                <a:rPr lang="en-US" sz="1600" dirty="0">
                  <a:solidFill>
                    <a:prstClr val="black"/>
                  </a:solidFill>
                </a:rPr>
                <a:t>DDoS detection based on:</a:t>
              </a:r>
            </a:p>
            <a:p>
              <a:pPr lvl="1">
                <a:spcBef>
                  <a:spcPts val="400"/>
                </a:spcBef>
                <a:buFont typeface="Courier New" panose="02070309020205020404" pitchFamily="49" charset="0"/>
                <a:buChar char="o"/>
                <a:tabLst>
                  <a:tab pos="442913" algn="l"/>
                </a:tabLst>
              </a:pPr>
              <a:r>
                <a:rPr lang="en-US" sz="1200" dirty="0" smtClean="0">
                  <a:solidFill>
                    <a:prstClr val="black"/>
                  </a:solidFill>
                </a:rPr>
                <a:t>netFlow statistics</a:t>
              </a:r>
            </a:p>
            <a:p>
              <a:pPr lvl="1">
                <a:spcBef>
                  <a:spcPts val="400"/>
                </a:spcBef>
                <a:buFont typeface="Courier New" panose="02070309020205020404" pitchFamily="49" charset="0"/>
                <a:buChar char="o"/>
                <a:tabLst>
                  <a:tab pos="442913" algn="l"/>
                </a:tabLst>
              </a:pPr>
              <a:r>
                <a:rPr lang="en-US" sz="1200" dirty="0" smtClean="0">
                  <a:solidFill>
                    <a:prstClr val="black"/>
                  </a:solidFill>
                </a:rPr>
                <a:t>Arbor TMS messages</a:t>
              </a:r>
            </a:p>
            <a:p>
              <a:pPr lvl="1">
                <a:spcBef>
                  <a:spcPts val="400"/>
                </a:spcBef>
                <a:buFont typeface="Courier New" panose="02070309020205020404" pitchFamily="49" charset="0"/>
                <a:buChar char="o"/>
                <a:tabLst>
                  <a:tab pos="442913" algn="l"/>
                </a:tabLst>
              </a:pPr>
              <a:r>
                <a:rPr lang="en-US" sz="1200" dirty="0" smtClean="0">
                  <a:solidFill>
                    <a:prstClr val="black"/>
                  </a:solidFill>
                </a:rPr>
                <a:t>AWS and Azure telemetry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marL="185738" indent="-185738"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prstClr val="black"/>
                  </a:solidFill>
                </a:rPr>
                <a:t>Traffic diverted only for volumetric attacks</a:t>
              </a:r>
            </a:p>
          </p:txBody>
        </p:sp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8210" y="3404355"/>
              <a:ext cx="795438" cy="665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0" name="Straight Connector 99"/>
            <p:cNvCxnSpPr>
              <a:stCxn id="101" idx="3"/>
            </p:cNvCxnSpPr>
            <p:nvPr/>
          </p:nvCxnSpPr>
          <p:spPr>
            <a:xfrm flipV="1">
              <a:off x="5592118" y="3736950"/>
              <a:ext cx="1956092" cy="1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694" y="3405198"/>
              <a:ext cx="793424" cy="663506"/>
            </a:xfrm>
            <a:prstGeom prst="rect">
              <a:avLst/>
            </a:prstGeom>
          </p:spPr>
        </p:pic>
        <p:cxnSp>
          <p:nvCxnSpPr>
            <p:cNvPr id="102" name="Straight Connector 101"/>
            <p:cNvCxnSpPr/>
            <p:nvPr/>
          </p:nvCxnSpPr>
          <p:spPr>
            <a:xfrm>
              <a:off x="5125384" y="3013878"/>
              <a:ext cx="793424" cy="192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136402" y="3015686"/>
              <a:ext cx="0" cy="44639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107691" y="3013878"/>
              <a:ext cx="83823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7945929" y="3013878"/>
              <a:ext cx="0" cy="390477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6987771" y="2866474"/>
              <a:ext cx="707617" cy="600073"/>
              <a:chOff x="2590218" y="2308246"/>
              <a:chExt cx="692627" cy="600073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2590218" y="2308246"/>
                <a:ext cx="67763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282845" y="2315762"/>
                <a:ext cx="0" cy="59255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525" y="2609331"/>
              <a:ext cx="1027015" cy="67640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9855" y="1731467"/>
            <a:ext cx="4028499" cy="3753241"/>
            <a:chOff x="8438859" y="1731467"/>
            <a:chExt cx="4028499" cy="3753241"/>
          </a:xfrm>
        </p:grpSpPr>
        <p:sp>
          <p:nvSpPr>
            <p:cNvPr id="22" name="Rectangle 21"/>
            <p:cNvSpPr/>
            <p:nvPr/>
          </p:nvSpPr>
          <p:spPr>
            <a:xfrm>
              <a:off x="8438859" y="1731467"/>
              <a:ext cx="4028499" cy="350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Always-on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Content Placeholder 19"/>
            <p:cNvSpPr txBox="1">
              <a:spLocks/>
            </p:cNvSpPr>
            <p:nvPr/>
          </p:nvSpPr>
          <p:spPr>
            <a:xfrm>
              <a:off x="8835726" y="4527628"/>
              <a:ext cx="3180062" cy="957080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185738" indent="-185738">
                <a:spcBef>
                  <a:spcPts val="400"/>
                </a:spcBef>
                <a:buFont typeface="Wingdings" panose="05000000000000000000" pitchFamily="2" charset="2"/>
                <a:buChar char="§"/>
                <a:defRPr sz="1600">
                  <a:solidFill>
                    <a:prstClr val="black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en-US" dirty="0"/>
                <a:t>Traffic always routed through Radware</a:t>
              </a:r>
            </a:p>
            <a:p>
              <a:r>
                <a:rPr lang="en-US" dirty="0"/>
                <a:t>Real-time detection &amp; mitigation</a:t>
              </a:r>
            </a:p>
            <a:p>
              <a:endParaRPr lang="en-US" dirty="0"/>
            </a:p>
          </p:txBody>
        </p:sp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96145" y="3375566"/>
              <a:ext cx="874982" cy="73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003" y="3388648"/>
              <a:ext cx="793424" cy="663506"/>
            </a:xfrm>
            <a:prstGeom prst="rect">
              <a:avLst/>
            </a:prstGeom>
          </p:spPr>
        </p:pic>
        <p:cxnSp>
          <p:nvCxnSpPr>
            <p:cNvPr id="117" name="Straight Connector 116"/>
            <p:cNvCxnSpPr/>
            <p:nvPr/>
          </p:nvCxnSpPr>
          <p:spPr>
            <a:xfrm>
              <a:off x="9004597" y="3018348"/>
              <a:ext cx="793424" cy="1929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987039" y="3020156"/>
              <a:ext cx="0" cy="44639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0915464" y="3018348"/>
              <a:ext cx="718172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endCxn id="115" idx="0"/>
            </p:cNvCxnSpPr>
            <p:nvPr/>
          </p:nvCxnSpPr>
          <p:spPr>
            <a:xfrm>
              <a:off x="11633636" y="3018348"/>
              <a:ext cx="0" cy="357218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891" y="2655140"/>
              <a:ext cx="1027015" cy="67640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931603" y="1732289"/>
            <a:ext cx="4176031" cy="4379182"/>
            <a:chOff x="286331" y="1732289"/>
            <a:chExt cx="4176031" cy="4379182"/>
          </a:xfrm>
        </p:grpSpPr>
        <p:sp>
          <p:nvSpPr>
            <p:cNvPr id="46" name="Rectangle 45"/>
            <p:cNvSpPr/>
            <p:nvPr/>
          </p:nvSpPr>
          <p:spPr>
            <a:xfrm>
              <a:off x="286331" y="1732289"/>
              <a:ext cx="4131326" cy="3502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</a:rPr>
                <a:t>Hybrid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Content Placeholder 19"/>
            <p:cNvSpPr txBox="1">
              <a:spLocks/>
            </p:cNvSpPr>
            <p:nvPr/>
          </p:nvSpPr>
          <p:spPr>
            <a:xfrm>
              <a:off x="737397" y="4527629"/>
              <a:ext cx="3724965" cy="1583842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185738" indent="-185738">
                <a:spcBef>
                  <a:spcPts val="400"/>
                </a:spcBef>
                <a:buFont typeface="Wingdings" panose="05000000000000000000" pitchFamily="2" charset="2"/>
                <a:buChar char="§"/>
                <a:defRPr sz="1600">
                  <a:solidFill>
                    <a:prstClr val="black"/>
                  </a:solidFill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en-US" dirty="0" smtClean="0"/>
                <a:t>Integrates </a:t>
              </a:r>
              <a:r>
                <a:rPr lang="en-US" dirty="0" err="1" smtClean="0"/>
                <a:t>on-premise</a:t>
              </a:r>
              <a:r>
                <a:rPr lang="en-US" dirty="0" smtClean="0"/>
                <a:t> + </a:t>
              </a:r>
              <a:r>
                <a:rPr lang="en-US" dirty="0"/>
                <a:t>cloud</a:t>
              </a:r>
            </a:p>
            <a:p>
              <a:r>
                <a:rPr lang="en-US" dirty="0"/>
                <a:t>Real-time detection &amp; </a:t>
              </a:r>
              <a:r>
                <a:rPr lang="en-US" dirty="0" smtClean="0"/>
                <a:t>mitigation</a:t>
              </a:r>
              <a:endParaRPr lang="en-US" dirty="0"/>
            </a:p>
            <a:p>
              <a:r>
                <a:rPr lang="en-US" dirty="0"/>
                <a:t>Traffic diverted to cloud upon pipe saturation</a:t>
              </a:r>
            </a:p>
            <a:p>
              <a:r>
                <a:rPr lang="en-US" dirty="0" smtClean="0"/>
                <a:t>DefenseMessaging: unified signaling for </a:t>
              </a:r>
              <a:r>
                <a:rPr lang="en-US" dirty="0" err="1" smtClean="0"/>
                <a:t>on-premise</a:t>
              </a:r>
              <a:r>
                <a:rPr lang="en-US" dirty="0" smtClean="0"/>
                <a:t> appliances </a:t>
              </a:r>
              <a:r>
                <a:rPr lang="en-US" dirty="0"/>
                <a:t>and cloud</a:t>
              </a:r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5924" y="3371096"/>
              <a:ext cx="874982" cy="73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/>
            <p:cNvCxnSpPr>
              <a:stCxn id="50" idx="3"/>
              <a:endCxn id="55" idx="1"/>
            </p:cNvCxnSpPr>
            <p:nvPr/>
          </p:nvCxnSpPr>
          <p:spPr>
            <a:xfrm flipV="1">
              <a:off x="1510114" y="3727860"/>
              <a:ext cx="768899" cy="9091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90" y="3405198"/>
              <a:ext cx="793424" cy="663506"/>
            </a:xfrm>
            <a:prstGeom prst="rect">
              <a:avLst/>
            </a:prstGeom>
          </p:spPr>
        </p:pic>
        <p:cxnSp>
          <p:nvCxnSpPr>
            <p:cNvPr id="51" name="Straight Connector 50"/>
            <p:cNvCxnSpPr/>
            <p:nvPr/>
          </p:nvCxnSpPr>
          <p:spPr>
            <a:xfrm>
              <a:off x="1032870" y="3013878"/>
              <a:ext cx="319594" cy="0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032870" y="3015686"/>
              <a:ext cx="0" cy="44639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375354" y="3009371"/>
              <a:ext cx="38886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764221" y="3009370"/>
              <a:ext cx="0" cy="36589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013" y="3375260"/>
              <a:ext cx="843282" cy="705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Straight Connector 55"/>
            <p:cNvCxnSpPr>
              <a:endCxn id="48" idx="1"/>
            </p:cNvCxnSpPr>
            <p:nvPr/>
          </p:nvCxnSpPr>
          <p:spPr>
            <a:xfrm>
              <a:off x="3139916" y="3736951"/>
              <a:ext cx="276008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415811" y="2866474"/>
              <a:ext cx="497835" cy="768536"/>
              <a:chOff x="2590218" y="2308246"/>
              <a:chExt cx="692627" cy="60007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590218" y="2308246"/>
                <a:ext cx="677637" cy="0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282845" y="2315762"/>
                <a:ext cx="0" cy="59255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450" y="2633668"/>
              <a:ext cx="1027015" cy="676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1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08781" y="2749915"/>
            <a:ext cx="5368703" cy="2050680"/>
          </a:xfrm>
        </p:spPr>
        <p:txBody>
          <a:bodyPr>
            <a:normAutofit/>
          </a:bodyPr>
          <a:lstStyle/>
          <a:p>
            <a:r>
              <a:rPr lang="it-IT" sz="3200" dirty="0"/>
              <a:t>DDoS </a:t>
            </a:r>
            <a:r>
              <a:rPr lang="it-IT" sz="3200" dirty="0" smtClean="0"/>
              <a:t>Security </a:t>
            </a:r>
            <a:r>
              <a:rPr lang="it-IT" sz="3200" dirty="0"/>
              <a:t>Trends</a:t>
            </a:r>
          </a:p>
          <a:p>
            <a:r>
              <a:rPr lang="it-IT" sz="3200" dirty="0" smtClean="0"/>
              <a:t>Anti-DDoS Solution Pillars</a:t>
            </a:r>
            <a:endParaRPr lang="it-IT" sz="3200" dirty="0"/>
          </a:p>
          <a:p>
            <a:r>
              <a:rPr lang="it-IT" sz="3200" dirty="0"/>
              <a:t>Reference Architecture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891825" y="3833105"/>
            <a:ext cx="5302352" cy="6313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Multi Layer Protection 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9" y="1295400"/>
            <a:ext cx="11138092" cy="512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5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79"/>
          <p:cNvSpPr/>
          <p:nvPr/>
        </p:nvSpPr>
        <p:spPr>
          <a:xfrm>
            <a:off x="5435361" y="5257800"/>
            <a:ext cx="1316565" cy="1193800"/>
          </a:xfrm>
          <a:prstGeom prst="roundRect">
            <a:avLst>
              <a:gd name="adj" fmla="val 12062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2523040" y="5257800"/>
            <a:ext cx="1316565" cy="1193800"/>
          </a:xfrm>
          <a:prstGeom prst="roundRect">
            <a:avLst>
              <a:gd name="adj" fmla="val 12062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Use-Case 1: Selective SmartTap Protection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78174" y="3894857"/>
            <a:ext cx="714539" cy="9739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5662584" y="5736361"/>
            <a:ext cx="879053" cy="64192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378174" y="2912533"/>
            <a:ext cx="714539" cy="9823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162853" y="3894857"/>
            <a:ext cx="714539" cy="97397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62853" y="2912533"/>
            <a:ext cx="714539" cy="9823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28" y="4781166"/>
            <a:ext cx="647832" cy="647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89" y="4781166"/>
            <a:ext cx="647832" cy="647832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4292572" y="3733802"/>
            <a:ext cx="6604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92572" y="4055535"/>
            <a:ext cx="6604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97" y="3570941"/>
            <a:ext cx="647832" cy="647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37" y="3570941"/>
            <a:ext cx="647832" cy="647832"/>
          </a:xfrm>
          <a:prstGeom prst="rect">
            <a:avLst/>
          </a:prstGeom>
        </p:spPr>
      </p:pic>
      <p:cxnSp>
        <p:nvCxnSpPr>
          <p:cNvPr id="38" name="Straight Connector 37"/>
          <p:cNvCxnSpPr>
            <a:stCxn id="16" idx="2"/>
          </p:cNvCxnSpPr>
          <p:nvPr/>
        </p:nvCxnSpPr>
        <p:spPr>
          <a:xfrm>
            <a:off x="3183605" y="5428998"/>
            <a:ext cx="0" cy="3073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2"/>
          </p:cNvCxnSpPr>
          <p:nvPr/>
        </p:nvCxnSpPr>
        <p:spPr>
          <a:xfrm>
            <a:off x="6093644" y="5428998"/>
            <a:ext cx="0" cy="30736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89" y="5643642"/>
            <a:ext cx="772966" cy="6161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54" y="3496111"/>
            <a:ext cx="716950" cy="722662"/>
          </a:xfrm>
          <a:prstGeom prst="rect">
            <a:avLst/>
          </a:prstGeom>
          <a:effectLst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49" y="1431374"/>
            <a:ext cx="897160" cy="96519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7670929" y="2269784"/>
            <a:ext cx="0" cy="1226327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486769" y="3733802"/>
            <a:ext cx="1825685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486763" y="3886202"/>
            <a:ext cx="1825685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452889" y="4038602"/>
            <a:ext cx="1825685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520123" y="2269784"/>
            <a:ext cx="1989785" cy="1378727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4" idx="1"/>
          </p:cNvCxnSpPr>
          <p:nvPr/>
        </p:nvCxnSpPr>
        <p:spPr>
          <a:xfrm flipH="1">
            <a:off x="6417562" y="1913970"/>
            <a:ext cx="804787" cy="609097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4" idx="1"/>
          </p:cNvCxnSpPr>
          <p:nvPr/>
        </p:nvCxnSpPr>
        <p:spPr>
          <a:xfrm flipH="1">
            <a:off x="3507521" y="1913970"/>
            <a:ext cx="3714828" cy="609222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52" y="1183705"/>
            <a:ext cx="1150983" cy="965080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V="1">
            <a:off x="3378174" y="1913969"/>
            <a:ext cx="973667" cy="60909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5128985" y="1854201"/>
            <a:ext cx="814588" cy="66899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89" y="2396565"/>
            <a:ext cx="647832" cy="647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28" y="2396565"/>
            <a:ext cx="647832" cy="647832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462316" y="2764409"/>
            <a:ext cx="95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BGP Diversion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304627" y="1430116"/>
            <a:ext cx="108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BGP-FS Mitigation</a:t>
            </a:r>
            <a:endParaRPr lang="en-US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639849" y="3503089"/>
            <a:ext cx="1631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Mirrored Traffic</a:t>
            </a:r>
            <a:endParaRPr lang="en-US" sz="1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523289" y="3672545"/>
            <a:ext cx="1631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Dirty Traffic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523283" y="3824945"/>
            <a:ext cx="1631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CleanTraffic</a:t>
            </a:r>
            <a:endParaRPr lang="en-US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365425" y="6449489"/>
            <a:ext cx="1631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Enterprise Customer</a:t>
            </a:r>
            <a:endParaRPr lang="en-US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315838" y="6463389"/>
            <a:ext cx="1631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Data Center</a:t>
            </a:r>
            <a:endParaRPr lang="en-US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8026372" y="1429114"/>
            <a:ext cx="37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Per Protected Entity Workflow definition and activation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Selective per /32 diversion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Escalation Mechanism using BGP-FS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26372" y="3403695"/>
            <a:ext cx="375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L4-L7 Traffic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Always-on Detection and Real-Time traffic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Real-Time attack footprint generation</a:t>
            </a:r>
          </a:p>
        </p:txBody>
      </p:sp>
    </p:spTree>
    <p:extLst>
      <p:ext uri="{BB962C8B-B14F-4D97-AF65-F5344CB8AC3E}">
        <p14:creationId xmlns:p14="http://schemas.microsoft.com/office/powerpoint/2010/main" val="32833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6754777" y="5209723"/>
            <a:ext cx="3449880" cy="1432543"/>
          </a:xfrm>
          <a:prstGeom prst="roundRect">
            <a:avLst>
              <a:gd name="adj" fmla="val 6593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1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08710" y="461647"/>
            <a:ext cx="9243214" cy="472656"/>
          </a:xfrm>
        </p:spPr>
        <p:txBody>
          <a:bodyPr/>
          <a:lstStyle/>
          <a:p>
            <a:r>
              <a:rPr lang="it-IT" dirty="0" smtClean="0"/>
              <a:t>Use-Case 2: Scrubbing Center and 3PP Detection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5131" y="3233447"/>
            <a:ext cx="1803525" cy="796237"/>
            <a:chOff x="2151528" y="2304659"/>
            <a:chExt cx="1803525" cy="796237"/>
          </a:xfrm>
        </p:grpSpPr>
        <p:sp>
          <p:nvSpPr>
            <p:cNvPr id="5" name="Rounded Rectangle 4"/>
            <p:cNvSpPr/>
            <p:nvPr/>
          </p:nvSpPr>
          <p:spPr>
            <a:xfrm>
              <a:off x="2151528" y="2304659"/>
              <a:ext cx="1803525" cy="79623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99" y="2469097"/>
              <a:ext cx="467360" cy="4673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875" y="2469097"/>
              <a:ext cx="467360" cy="4673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463154" y="2234741"/>
            <a:ext cx="1803525" cy="796237"/>
            <a:chOff x="2151528" y="2304659"/>
            <a:chExt cx="1803525" cy="796237"/>
          </a:xfrm>
        </p:grpSpPr>
        <p:sp>
          <p:nvSpPr>
            <p:cNvPr id="14" name="Rounded Rectangle 13"/>
            <p:cNvSpPr/>
            <p:nvPr/>
          </p:nvSpPr>
          <p:spPr>
            <a:xfrm>
              <a:off x="2151528" y="2304659"/>
              <a:ext cx="1803525" cy="79623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99" y="2469097"/>
              <a:ext cx="467360" cy="4673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875" y="2469097"/>
              <a:ext cx="467360" cy="46736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395805" y="3160752"/>
            <a:ext cx="1803525" cy="796237"/>
            <a:chOff x="2151528" y="2304659"/>
            <a:chExt cx="1803525" cy="796237"/>
          </a:xfrm>
        </p:grpSpPr>
        <p:sp>
          <p:nvSpPr>
            <p:cNvPr id="18" name="Rounded Rectangle 17"/>
            <p:cNvSpPr/>
            <p:nvPr/>
          </p:nvSpPr>
          <p:spPr>
            <a:xfrm>
              <a:off x="2151528" y="2304659"/>
              <a:ext cx="1803525" cy="796237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099" y="2469097"/>
              <a:ext cx="467360" cy="4673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875" y="2469097"/>
              <a:ext cx="467360" cy="467360"/>
            </a:xfrm>
            <a:prstGeom prst="rect">
              <a:avLst/>
            </a:prstGeom>
          </p:spPr>
        </p:pic>
      </p:grpSp>
      <p:pic>
        <p:nvPicPr>
          <p:cNvPr id="2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920" y="3892550"/>
            <a:ext cx="383574" cy="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494" y="3888259"/>
            <a:ext cx="383574" cy="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289757" y="5138831"/>
            <a:ext cx="4312619" cy="1636052"/>
          </a:xfrm>
          <a:prstGeom prst="roundRect">
            <a:avLst>
              <a:gd name="adj" fmla="val 6593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77" y="5276958"/>
            <a:ext cx="467360" cy="467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9" y="5970716"/>
            <a:ext cx="467360" cy="4673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81" y="5276958"/>
            <a:ext cx="467360" cy="4673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3" y="5970716"/>
            <a:ext cx="467360" cy="4673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418" y="4905151"/>
            <a:ext cx="467360" cy="4673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39" y="4900505"/>
            <a:ext cx="467360" cy="46736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061158" y="4029684"/>
            <a:ext cx="228171" cy="12472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1"/>
          </p:cNvCxnSpPr>
          <p:nvPr/>
        </p:nvCxnSpPr>
        <p:spPr>
          <a:xfrm>
            <a:off x="1115382" y="4029684"/>
            <a:ext cx="940267" cy="21747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0"/>
          </p:cNvCxnSpPr>
          <p:nvPr/>
        </p:nvCxnSpPr>
        <p:spPr>
          <a:xfrm>
            <a:off x="3899098" y="3030978"/>
            <a:ext cx="0" cy="18741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9" idx="0"/>
          </p:cNvCxnSpPr>
          <p:nvPr/>
        </p:nvCxnSpPr>
        <p:spPr>
          <a:xfrm flipH="1">
            <a:off x="4847219" y="3030976"/>
            <a:ext cx="1962" cy="186952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0"/>
          </p:cNvCxnSpPr>
          <p:nvPr/>
        </p:nvCxnSpPr>
        <p:spPr>
          <a:xfrm flipV="1">
            <a:off x="6610861" y="3968064"/>
            <a:ext cx="225195" cy="13088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3"/>
          </p:cNvCxnSpPr>
          <p:nvPr/>
        </p:nvCxnSpPr>
        <p:spPr>
          <a:xfrm flipV="1">
            <a:off x="6844113" y="3965740"/>
            <a:ext cx="937719" cy="223865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8" idx="2"/>
          </p:cNvCxnSpPr>
          <p:nvPr/>
        </p:nvCxnSpPr>
        <p:spPr>
          <a:xfrm rot="16200000" flipH="1">
            <a:off x="8024049" y="3230508"/>
            <a:ext cx="199391" cy="1652352"/>
          </a:xfrm>
          <a:prstGeom prst="bentConnector2">
            <a:avLst/>
          </a:prstGeom>
          <a:ln w="19050">
            <a:solidFill>
              <a:srgbClr val="017A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2"/>
            <a:endCxn id="21" idx="1"/>
          </p:cNvCxnSpPr>
          <p:nvPr/>
        </p:nvCxnSpPr>
        <p:spPr>
          <a:xfrm rot="16200000" flipH="1">
            <a:off x="6002732" y="1393162"/>
            <a:ext cx="1309373" cy="4585003"/>
          </a:xfrm>
          <a:prstGeom prst="bentConnector2">
            <a:avLst/>
          </a:prstGeom>
          <a:ln w="19050">
            <a:solidFill>
              <a:srgbClr val="017A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5" idx="2"/>
          </p:cNvCxnSpPr>
          <p:nvPr/>
        </p:nvCxnSpPr>
        <p:spPr>
          <a:xfrm rot="16200000" flipH="1">
            <a:off x="5009559" y="597018"/>
            <a:ext cx="507696" cy="7373027"/>
          </a:xfrm>
          <a:prstGeom prst="bentConnector2">
            <a:avLst/>
          </a:prstGeom>
          <a:ln w="19050">
            <a:solidFill>
              <a:srgbClr val="017A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723459" y="4564274"/>
            <a:ext cx="951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Netflow Sampling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9717068" y="4056684"/>
            <a:ext cx="117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Flow-Based Detection</a:t>
            </a:r>
            <a:endParaRPr lang="en-US" sz="1400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14" y="5423086"/>
            <a:ext cx="897160" cy="96519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972" y="5544350"/>
            <a:ext cx="716950" cy="722662"/>
          </a:xfrm>
          <a:prstGeom prst="rect">
            <a:avLst/>
          </a:prstGeom>
          <a:effectLst/>
        </p:spPr>
      </p:pic>
      <p:sp>
        <p:nvSpPr>
          <p:cNvPr id="62" name="TextBox 61"/>
          <p:cNvSpPr txBox="1"/>
          <p:nvPr/>
        </p:nvSpPr>
        <p:spPr>
          <a:xfrm>
            <a:off x="7257226" y="6321042"/>
            <a:ext cx="24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Scrubbing Center</a:t>
            </a:r>
            <a:endParaRPr lang="en-US" sz="1400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9333494" y="4783861"/>
            <a:ext cx="0" cy="726777"/>
          </a:xfrm>
          <a:prstGeom prst="straightConnector1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rgbClr val="00B0F0"/>
                </a:gs>
              </a:gsLst>
              <a:lin ang="5400000" scaled="0"/>
            </a:gra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75337" y="5816827"/>
            <a:ext cx="248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Network Backbone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78594" y="2925944"/>
            <a:ext cx="196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Peering Point x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388705" y="1926964"/>
            <a:ext cx="196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Peering Point y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274868" y="2866539"/>
            <a:ext cx="196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Peering Point z</a:t>
            </a:r>
            <a:endParaRPr lang="en-US" sz="1400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95" y="1307834"/>
            <a:ext cx="3635121" cy="226880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9814045" y="2801866"/>
            <a:ext cx="117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MSSP Portal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6AD7AFE-9D17-413F-B9E1-F52808D2F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95" y="1423651"/>
            <a:ext cx="2941754" cy="29417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3E3603F-A00C-4517-9B26-F4ABC563BC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006" y="2082459"/>
            <a:ext cx="1006566" cy="105753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5E7D9E1-007F-4596-ACB7-1AAFD22DAB11}"/>
              </a:ext>
            </a:extLst>
          </p:cNvPr>
          <p:cNvSpPr/>
          <p:nvPr/>
        </p:nvSpPr>
        <p:spPr>
          <a:xfrm>
            <a:off x="3258825" y="3143004"/>
            <a:ext cx="20828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DDoS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8343DB9D-8FD6-4D0F-99B0-FFBAA7E34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Security Features for E2E Protection</a:t>
            </a:r>
            <a:endParaRPr lang="en-US" dirty="0"/>
          </a:p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460" y="1181713"/>
            <a:ext cx="2689938" cy="26899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75614" y="2818934"/>
            <a:ext cx="12676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WAF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42C9964-1B25-4793-9083-A04FA67C5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050" y="1977632"/>
            <a:ext cx="1135754" cy="7240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906590" y="4448008"/>
            <a:ext cx="2193707" cy="2195006"/>
            <a:chOff x="2735152" y="3304976"/>
            <a:chExt cx="2193707" cy="21950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5152" y="3304976"/>
              <a:ext cx="2193707" cy="219500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45672" y="4635575"/>
              <a:ext cx="94397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 Bot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62CD758-A7D9-4D84-967D-0D95546AFB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371" y="4977906"/>
            <a:ext cx="954940" cy="8007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0D16F62-3C2E-DA49-AAE1-36B40277FBCC}"/>
              </a:ext>
            </a:extLst>
          </p:cNvPr>
          <p:cNvGrpSpPr/>
          <p:nvPr/>
        </p:nvGrpSpPr>
        <p:grpSpPr>
          <a:xfrm>
            <a:off x="5633123" y="1272713"/>
            <a:ext cx="1791000" cy="1791680"/>
            <a:chOff x="5658524" y="1331982"/>
            <a:chExt cx="1791000" cy="179168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3F2F7F16-27BD-42F1-BF20-B6C31BADC61D}"/>
                </a:ext>
              </a:extLst>
            </p:cNvPr>
            <p:cNvGrpSpPr/>
            <p:nvPr/>
          </p:nvGrpSpPr>
          <p:grpSpPr>
            <a:xfrm>
              <a:off x="5658524" y="1331982"/>
              <a:ext cx="1791000" cy="1791680"/>
              <a:chOff x="9476091" y="2051844"/>
              <a:chExt cx="1791000" cy="179168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A14C2E7F-A6FA-4461-8F11-5551F9C6E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76091" y="2051844"/>
                <a:ext cx="1791000" cy="1791680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41AE38B2-6C7B-4E41-B840-466F2E11ADF8}"/>
                  </a:ext>
                </a:extLst>
              </p:cNvPr>
              <p:cNvSpPr/>
              <p:nvPr/>
            </p:nvSpPr>
            <p:spPr>
              <a:xfrm>
                <a:off x="9753513" y="2913220"/>
                <a:ext cx="1262097" cy="54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Security Services </a:t>
                </a:r>
              </a:p>
            </p:txBody>
          </p:sp>
        </p:grpSp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xmlns="" id="{60A57E41-8679-4940-937E-AB0996F23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256055" y="1645237"/>
              <a:ext cx="605118" cy="58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505225" y="4441110"/>
            <a:ext cx="2236234" cy="2236234"/>
            <a:chOff x="1058307" y="1331544"/>
            <a:chExt cx="2482413" cy="24824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307" y="1331544"/>
              <a:ext cx="2482413" cy="248241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75094" y="2661238"/>
              <a:ext cx="1290687" cy="600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SSL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Protection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CDB088-E9F9-4B7D-BBA2-B8873CE8C26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394" y="4800345"/>
            <a:ext cx="1009849" cy="906189"/>
          </a:xfrm>
          <a:prstGeom prst="rect">
            <a:avLst/>
          </a:prstGeom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611952" y="3694479"/>
            <a:ext cx="2082895" cy="2084128"/>
            <a:chOff x="3914552" y="1668182"/>
            <a:chExt cx="1780123" cy="178117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552" y="1668182"/>
              <a:ext cx="1780123" cy="178117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06811" y="2561975"/>
              <a:ext cx="1220687" cy="462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Threat Intelligence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93FBB126-FBDC-40F2-832E-549F433C48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590" y="4030135"/>
            <a:ext cx="719497" cy="79531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181442" y="2824188"/>
            <a:ext cx="3236512" cy="3339546"/>
          </a:xfrm>
          <a:prstGeom prst="ellipse">
            <a:avLst/>
          </a:prstGeom>
          <a:solidFill>
            <a:schemeClr val="bg1">
              <a:alpha val="55000"/>
            </a:schemeClr>
          </a:solidFill>
          <a:ln w="38100" cap="rnd">
            <a:solidFill>
              <a:srgbClr val="4C8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CC0548F-6229-4F06-B5FA-84679E2BD2DC}"/>
              </a:ext>
            </a:extLst>
          </p:cNvPr>
          <p:cNvGrpSpPr>
            <a:grpSpLocks noChangeAspect="1"/>
          </p:cNvGrpSpPr>
          <p:nvPr/>
        </p:nvGrpSpPr>
        <p:grpSpPr>
          <a:xfrm>
            <a:off x="9249135" y="2988597"/>
            <a:ext cx="2058636" cy="2057811"/>
            <a:chOff x="7248188" y="3547757"/>
            <a:chExt cx="3305226" cy="330390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F6D82B64-6326-4EC1-927C-004E5394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188" y="3547757"/>
              <a:ext cx="3305226" cy="330390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E9FB4E7-05FC-4973-856F-AC1E8F145259}"/>
                </a:ext>
              </a:extLst>
            </p:cNvPr>
            <p:cNvSpPr/>
            <p:nvPr/>
          </p:nvSpPr>
          <p:spPr>
            <a:xfrm>
              <a:off x="7718104" y="5238482"/>
              <a:ext cx="2365392" cy="94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Visibility &amp; Analytics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7D8BA6C-B7F6-402A-A89E-7AA414ADB8E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429" y="3425332"/>
            <a:ext cx="686771" cy="75914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477001" y="3554480"/>
            <a:ext cx="269404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3A2"/>
                </a:solidFill>
                <a:effectLst/>
                <a:uLnTx/>
                <a:uFillTx/>
                <a:latin typeface="Calibri" panose="020F0502020204030204"/>
                <a:ea typeface="Roboto" charset="0"/>
                <a:cs typeface="Roboto" charset="0"/>
              </a:rPr>
              <a:t>RADWARE ATTACK MITIGATION SOLUTION</a:t>
            </a:r>
          </a:p>
        </p:txBody>
      </p:sp>
    </p:spTree>
    <p:extLst>
      <p:ext uri="{BB962C8B-B14F-4D97-AF65-F5344CB8AC3E}">
        <p14:creationId xmlns:p14="http://schemas.microsoft.com/office/powerpoint/2010/main" val="16097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xmlns="" id="{1D7021E3-FC9B-E942-BA9F-926C8A5037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208" y="2682941"/>
            <a:ext cx="3036836" cy="30368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72A4EB2-950D-4813-BC20-0785FBAB61BC}"/>
              </a:ext>
            </a:extLst>
          </p:cNvPr>
          <p:cNvSpPr/>
          <p:nvPr/>
        </p:nvSpPr>
        <p:spPr>
          <a:xfrm>
            <a:off x="9092026" y="3157997"/>
            <a:ext cx="2235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6F78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FLEXIBLE DEPLOYMENT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6F78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premise,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on-demand, always-on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&amp; hybrid</a:t>
            </a:r>
          </a:p>
        </p:txBody>
      </p:sp>
      <p:pic>
        <p:nvPicPr>
          <p:cNvPr id="18" name="תמונה 18">
            <a:extLst>
              <a:ext uri="{FF2B5EF4-FFF2-40B4-BE49-F238E27FC236}">
                <a16:creationId xmlns:a16="http://schemas.microsoft.com/office/drawing/2014/main" xmlns="" id="{3E68624A-FC65-F742-AD40-48569E59DF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816" y="1235714"/>
            <a:ext cx="3038097" cy="3036836"/>
          </a:xfrm>
          <a:prstGeom prst="rect">
            <a:avLst/>
          </a:prstGeom>
        </p:spPr>
      </p:pic>
      <p:pic>
        <p:nvPicPr>
          <p:cNvPr id="24" name="תמונה 16">
            <a:extLst>
              <a:ext uri="{FF2B5EF4-FFF2-40B4-BE49-F238E27FC236}">
                <a16:creationId xmlns:a16="http://schemas.microsoft.com/office/drawing/2014/main" xmlns="" id="{A9FB7A83-AD7D-0D41-9D7B-CA042F9D0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425" y="2682942"/>
            <a:ext cx="3038097" cy="3036836"/>
          </a:xfrm>
          <a:prstGeom prst="rect">
            <a:avLst/>
          </a:prstGeom>
        </p:spPr>
      </p:pic>
      <p:pic>
        <p:nvPicPr>
          <p:cNvPr id="27" name="תמונה 14">
            <a:extLst>
              <a:ext uri="{FF2B5EF4-FFF2-40B4-BE49-F238E27FC236}">
                <a16:creationId xmlns:a16="http://schemas.microsoft.com/office/drawing/2014/main" xmlns="" id="{443D8E5E-D3C3-5A4B-AC1C-A57362B6B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295" y="1296367"/>
            <a:ext cx="3036836" cy="30368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46D2A3D-B393-4D69-A61D-0512DA2F4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8710" y="461647"/>
            <a:ext cx="10219334" cy="535531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Combining On-</a:t>
            </a:r>
            <a:r>
              <a:rPr lang="en-US" sz="3400" dirty="0" err="1" smtClean="0"/>
              <a:t>Prem</a:t>
            </a:r>
            <a:r>
              <a:rPr lang="en-US" sz="3400" dirty="0" smtClean="0"/>
              <a:t> and Cloud Protection</a:t>
            </a:r>
            <a:endParaRPr lang="en-US" sz="34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0C822-EC7F-442E-90C4-8EFB0A68F2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9325" y="5957888"/>
            <a:ext cx="9972675" cy="649287"/>
          </a:xfrm>
          <a:prstGeom prst="rect">
            <a:avLst/>
          </a:prstGeom>
        </p:spPr>
        <p:txBody>
          <a:bodyPr lIns="0" rIns="0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spc="-50" dirty="0">
                <a:solidFill>
                  <a:srgbClr val="405685"/>
                </a:solidFill>
              </a:rPr>
              <a:t>Integrated Multi-Layered Solution to Secure Data Centers &amp; Applications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D0160C-3B59-4C7B-A6C2-5CD31DF5FD6D}"/>
              </a:ext>
            </a:extLst>
          </p:cNvPr>
          <p:cNvSpPr/>
          <p:nvPr/>
        </p:nvSpPr>
        <p:spPr>
          <a:xfrm>
            <a:off x="4012805" y="3157998"/>
            <a:ext cx="250133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252B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DEFENSE MESSAGING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252B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between security elements for increased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accuracy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22D684-7904-4383-9AB3-D9F0DA4540B4}"/>
              </a:ext>
            </a:extLst>
          </p:cNvPr>
          <p:cNvSpPr/>
          <p:nvPr/>
        </p:nvSpPr>
        <p:spPr>
          <a:xfrm>
            <a:off x="6565791" y="1710770"/>
            <a:ext cx="234214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D5783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SINGLE TECHNOLOGY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across premise &amp; cloud for unified protection &amp; visibility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9EFFAB-C9BE-2540-B10F-6135E2C0B89C}"/>
              </a:ext>
            </a:extLst>
          </p:cNvPr>
          <p:cNvSpPr/>
          <p:nvPr/>
        </p:nvSpPr>
        <p:spPr>
          <a:xfrm>
            <a:off x="1700642" y="1771422"/>
            <a:ext cx="217859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FULL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Roboto" panose="02000000000000000000" pitchFamily="2" charset="0"/>
              </a:rPr>
              <a:t>COVERAGE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of attacks across network &amp; application layers</a:t>
            </a:r>
          </a:p>
        </p:txBody>
      </p:sp>
    </p:spTree>
    <p:extLst>
      <p:ext uri="{BB962C8B-B14F-4D97-AF65-F5344CB8AC3E}">
        <p14:creationId xmlns:p14="http://schemas.microsoft.com/office/powerpoint/2010/main" val="42422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781" y="2749915"/>
            <a:ext cx="7169690" cy="25078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DDoS Security Trends</a:t>
            </a:r>
          </a:p>
          <a:p>
            <a:r>
              <a:rPr lang="it-IT" sz="3200" dirty="0"/>
              <a:t>Anti-DDoS Solution Pillars</a:t>
            </a:r>
          </a:p>
          <a:p>
            <a:r>
              <a:rPr lang="it-IT" sz="3200" dirty="0" smtClean="0"/>
              <a:t>Reference Architecture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6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8665" y="2491414"/>
            <a:ext cx="1357666" cy="13890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>
            <a:off x="9161715" y="4571529"/>
            <a:ext cx="26482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Number of Employees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785688" y="5110135"/>
            <a:ext cx="11428796" cy="1747866"/>
          </a:xfrm>
          <a:custGeom>
            <a:avLst/>
            <a:gdLst/>
            <a:ahLst/>
            <a:cxnLst/>
            <a:rect l="l" t="t" r="r" b="b"/>
            <a:pathLst>
              <a:path w="9683964" h="1590969" extrusionOk="0">
                <a:moveTo>
                  <a:pt x="360206" y="1590969"/>
                </a:moveTo>
                <a:lnTo>
                  <a:pt x="0" y="17573"/>
                </a:lnTo>
                <a:lnTo>
                  <a:pt x="9674350" y="0"/>
                </a:lnTo>
                <a:cubicBezTo>
                  <a:pt x="9675642" y="532108"/>
                  <a:pt x="9682672" y="1058861"/>
                  <a:pt x="9683964" y="1590969"/>
                </a:cubicBezTo>
                <a:lnTo>
                  <a:pt x="360206" y="1590969"/>
                </a:lnTo>
                <a:close/>
              </a:path>
            </a:pathLst>
          </a:custGeom>
          <a:solidFill>
            <a:srgbClr val="C0D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75" name="Chart 74">
                <a:extLst>
                  <a:ext uri="{FF2B5EF4-FFF2-40B4-BE49-F238E27FC236}">
                    <a16:creationId xmlns:a16="http://schemas.microsoft.com/office/drawing/2014/main" id="{C16AE60B-791B-4E83-A760-1B8977D951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3439688"/>
                  </p:ext>
                </p:extLst>
              </p:nvPr>
            </p:nvGraphicFramePr>
            <p:xfrm>
              <a:off x="9001059" y="1771445"/>
              <a:ext cx="3203646" cy="286645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5" name="Chart 74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C16AE60B-791B-4E83-A760-1B8977D951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1059" y="1771445"/>
                <a:ext cx="3203646" cy="2866457"/>
              </a:xfrm>
              <a:prstGeom prst="rect">
                <a:avLst/>
              </a:prstGeom>
            </p:spPr>
          </p:pic>
        </mc:Fallback>
      </mc:AlternateContent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1508710" y="461647"/>
            <a:ext cx="10483192" cy="47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/>
              <a:t>Radware Annual Security Reports</a:t>
            </a:r>
            <a:endParaRPr/>
          </a:p>
        </p:txBody>
      </p:sp>
      <p:sp>
        <p:nvSpPr>
          <p:cNvPr id="229" name="Google Shape;229;p34"/>
          <p:cNvSpPr txBox="1"/>
          <p:nvPr/>
        </p:nvSpPr>
        <p:spPr>
          <a:xfrm>
            <a:off x="1200149" y="309127"/>
            <a:ext cx="8401051" cy="58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  <a:buFont typeface="Tahoma"/>
              <a:buNone/>
            </a:pPr>
            <a:endParaRPr sz="3200" kern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2440845" y="5758744"/>
            <a:ext cx="240184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Radware security researchers, threat hunters and malware analysts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5880721" y="5758744"/>
            <a:ext cx="2430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Global Threat Deception infrastructure detecting </a:t>
            </a:r>
            <a:br>
              <a:rPr lang="en-US" sz="140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40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and qualifying active attacks</a:t>
            </a:r>
            <a:endParaRPr sz="1400" kern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9316984" y="5758744"/>
            <a:ext cx="249300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2018 real-life attack data from Radware ERT experts and cloud customer network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1508710" y="5208102"/>
            <a:ext cx="2073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>
                <a:solidFill>
                  <a:srgbClr val="3F5783"/>
                </a:solidFill>
                <a:latin typeface="Roboto"/>
                <a:ea typeface="Roboto"/>
                <a:cs typeface="Roboto"/>
                <a:sym typeface="Roboto"/>
              </a:rPr>
              <a:t>SOURCE #2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3112955" y="5201540"/>
            <a:ext cx="46053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ERT Threat Research Center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9584" y="5496607"/>
            <a:ext cx="1190570" cy="99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1363" y="5514247"/>
            <a:ext cx="1019358" cy="112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 txBox="1"/>
          <p:nvPr/>
        </p:nvSpPr>
        <p:spPr>
          <a:xfrm>
            <a:off x="3124266" y="1206726"/>
            <a:ext cx="30593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000"/>
              <a:buFont typeface="Roboto"/>
              <a:buNone/>
            </a:pPr>
            <a:r>
              <a:rPr lang="en-US" sz="20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Radware Industry Survey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1508710" y="1211535"/>
            <a:ext cx="2073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>
                <a:solidFill>
                  <a:srgbClr val="3F5783"/>
                </a:solidFill>
                <a:latin typeface="Roboto"/>
                <a:ea typeface="Roboto"/>
                <a:cs typeface="Roboto"/>
                <a:sym typeface="Roboto"/>
              </a:rPr>
              <a:t>SOURCE #1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9" name="Google Shape;239;p34"/>
          <p:cNvGrpSpPr/>
          <p:nvPr/>
        </p:nvGrpSpPr>
        <p:grpSpPr>
          <a:xfrm>
            <a:off x="1402442" y="1981596"/>
            <a:ext cx="4052010" cy="2877853"/>
            <a:chOff x="1503107" y="1779131"/>
            <a:chExt cx="4052010" cy="2877853"/>
          </a:xfrm>
        </p:grpSpPr>
        <p:sp>
          <p:nvSpPr>
            <p:cNvPr id="240" name="Google Shape;240;p34"/>
            <p:cNvSpPr txBox="1"/>
            <p:nvPr/>
          </p:nvSpPr>
          <p:spPr>
            <a:xfrm>
              <a:off x="4703150" y="4226097"/>
              <a:ext cx="7933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Roboto"/>
                <a:buNone/>
              </a:pPr>
              <a: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APAC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34"/>
            <p:cNvSpPr txBox="1"/>
            <p:nvPr/>
          </p:nvSpPr>
          <p:spPr>
            <a:xfrm>
              <a:off x="3753488" y="3795747"/>
              <a:ext cx="803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14B3B6"/>
                </a:buClr>
                <a:buSzPts val="2800"/>
                <a:buFont typeface="Roboto Thin"/>
                <a:buNone/>
              </a:pPr>
              <a:r>
                <a:rPr lang="en-US" sz="2800" kern="0">
                  <a:solidFill>
                    <a:srgbClr val="14B3B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18</a:t>
              </a:r>
              <a:r>
                <a:rPr lang="en-US" kern="0">
                  <a:solidFill>
                    <a:srgbClr val="14B3B6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34"/>
            <p:cNvSpPr txBox="1"/>
            <p:nvPr/>
          </p:nvSpPr>
          <p:spPr>
            <a:xfrm>
              <a:off x="3787756" y="4226097"/>
              <a:ext cx="7751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Roboto"/>
                <a:buNone/>
              </a:pPr>
              <a: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EMEA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34"/>
            <p:cNvSpPr txBox="1"/>
            <p:nvPr/>
          </p:nvSpPr>
          <p:spPr>
            <a:xfrm>
              <a:off x="1615636" y="3795747"/>
              <a:ext cx="9088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FF0000"/>
                </a:buClr>
                <a:buSzPts val="2800"/>
                <a:buFont typeface="Roboto Thin"/>
                <a:buNone/>
              </a:pPr>
              <a:r>
                <a:rPr lang="en-US" sz="2800" kern="0">
                  <a:solidFill>
                    <a:srgbClr val="FF0000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31</a:t>
              </a:r>
              <a:r>
                <a:rPr lang="en-US" kern="0">
                  <a:solidFill>
                    <a:srgbClr val="FF0000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34"/>
            <p:cNvSpPr txBox="1"/>
            <p:nvPr/>
          </p:nvSpPr>
          <p:spPr>
            <a:xfrm>
              <a:off x="1504478" y="4226097"/>
              <a:ext cx="102003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Roboto"/>
                <a:buNone/>
              </a:pPr>
              <a: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NORTH</a:t>
              </a:r>
              <a:b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AMERICA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34"/>
            <p:cNvSpPr txBox="1"/>
            <p:nvPr/>
          </p:nvSpPr>
          <p:spPr>
            <a:xfrm>
              <a:off x="4756709" y="3795747"/>
              <a:ext cx="798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689AB9"/>
                </a:buClr>
                <a:buSzPts val="2800"/>
                <a:buFont typeface="Roboto Thin"/>
                <a:buNone/>
              </a:pPr>
              <a:r>
                <a:rPr lang="en-US" sz="2800" kern="0">
                  <a:solidFill>
                    <a:srgbClr val="689AB9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33</a:t>
              </a:r>
              <a:r>
                <a:rPr lang="en-US" kern="0">
                  <a:solidFill>
                    <a:srgbClr val="689AB9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 txBox="1"/>
            <p:nvPr/>
          </p:nvSpPr>
          <p:spPr>
            <a:xfrm>
              <a:off x="2724572" y="3795747"/>
              <a:ext cx="8288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9D3C54"/>
                </a:buClr>
                <a:buSzPts val="2800"/>
                <a:buFont typeface="Roboto Thin"/>
                <a:buNone/>
              </a:pPr>
              <a:r>
                <a:rPr lang="en-US" sz="2800" kern="0">
                  <a:solidFill>
                    <a:srgbClr val="9D3C54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18</a:t>
              </a:r>
              <a:r>
                <a:rPr lang="en-US" kern="0">
                  <a:solidFill>
                    <a:srgbClr val="9D3C54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%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34"/>
            <p:cNvSpPr txBox="1"/>
            <p:nvPr/>
          </p:nvSpPr>
          <p:spPr>
            <a:xfrm>
              <a:off x="2409354" y="4226097"/>
              <a:ext cx="14478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  <a:buFont typeface="Roboto"/>
                <a:buNone/>
              </a:pPr>
              <a:r>
                <a:rPr lang="en-US" sz="110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CENTRAL/SOUTH AMERICA</a:t>
              </a: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248" name="Google Shape;248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03107" y="1779131"/>
              <a:ext cx="3856394" cy="207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3174224" y="2071547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897397" y="3255343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1839847" y="1835606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056470" y="2618128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2056470" y="2038954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3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flipH="1">
              <a:off x="1810818" y="2242006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332241" y="2763271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201612" y="2973729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3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470127" y="3075329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3558298" y="2116966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flipH="1">
              <a:off x="3390847" y="1951910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694197" y="3161000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483740" y="2377228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24083" y="2203057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520026" y="2043400"/>
              <a:ext cx="189449" cy="2816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Google Shape;264;p34"/>
          <p:cNvSpPr txBox="1"/>
          <p:nvPr/>
        </p:nvSpPr>
        <p:spPr>
          <a:xfrm>
            <a:off x="6989008" y="1883883"/>
            <a:ext cx="16821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Retail &amp; eCommerce</a:t>
            </a:r>
            <a:endParaRPr sz="14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6975744" y="2403381"/>
            <a:ext cx="17794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Technology, SP &amp; Carriers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6975744" y="3009067"/>
            <a:ext cx="15680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Financial Services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6975744" y="3499397"/>
            <a:ext cx="10707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Education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6975744" y="4053117"/>
            <a:ext cx="177942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Govt &amp; Civil Service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6955575" y="4567654"/>
            <a:ext cx="10781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Roboto Light"/>
              <a:buNone/>
            </a:pPr>
            <a:r>
              <a:rPr lang="en-US" sz="140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Healthcare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49774C-3A8B-4A6A-9DC1-63BEFE0AB037}"/>
              </a:ext>
            </a:extLst>
          </p:cNvPr>
          <p:cNvGrpSpPr/>
          <p:nvPr/>
        </p:nvGrpSpPr>
        <p:grpSpPr>
          <a:xfrm>
            <a:off x="6325192" y="1715426"/>
            <a:ext cx="634924" cy="3157393"/>
            <a:chOff x="6243641" y="1297747"/>
            <a:chExt cx="739516" cy="3581654"/>
          </a:xfrm>
        </p:grpSpPr>
        <p:pic>
          <p:nvPicPr>
            <p:cNvPr id="267" name="Google Shape;267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50060" y="1297747"/>
              <a:ext cx="733097" cy="694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243641" y="1992135"/>
              <a:ext cx="666452" cy="631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257180" y="2674885"/>
              <a:ext cx="697332" cy="56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272621" y="3224887"/>
              <a:ext cx="666451" cy="63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4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310002" y="3764979"/>
              <a:ext cx="605864" cy="573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317695" y="4336507"/>
              <a:ext cx="573158" cy="5428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 txBox="1"/>
          <p:nvPr/>
        </p:nvSpPr>
        <p:spPr>
          <a:xfrm>
            <a:off x="10382228" y="1130652"/>
            <a:ext cx="1201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Clr>
                <a:srgbClr val="14B3B6"/>
              </a:buClr>
              <a:buSzPts val="3200"/>
              <a:buFont typeface="Roboto Thin"/>
              <a:buNone/>
            </a:pPr>
            <a:r>
              <a:rPr lang="en-US" sz="3200" kern="0" dirty="0">
                <a:solidFill>
                  <a:srgbClr val="14B3B6"/>
                </a:solidFill>
                <a:latin typeface="Roboto Thin"/>
                <a:ea typeface="Roboto Thin"/>
                <a:cs typeface="Roboto Thin"/>
                <a:sym typeface="Roboto Thin"/>
              </a:rPr>
              <a:t>1,100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86" name="Google Shape;286;p3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321579" y="1240155"/>
            <a:ext cx="1028341" cy="391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562844" y="5479213"/>
            <a:ext cx="910282" cy="88624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4"/>
          <p:cNvSpPr txBox="1"/>
          <p:nvPr/>
        </p:nvSpPr>
        <p:spPr>
          <a:xfrm>
            <a:off x="10689634" y="2295391"/>
            <a:ext cx="10894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10,000+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25%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/>
        </p:nvSpPr>
        <p:spPr>
          <a:xfrm>
            <a:off x="10970994" y="3499397"/>
            <a:ext cx="9552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&lt;100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22%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9898665" y="4109404"/>
            <a:ext cx="6665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100-499</a:t>
            </a:r>
            <a:b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17%</a:t>
            </a: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34"/>
          <p:cNvSpPr txBox="1"/>
          <p:nvPr/>
        </p:nvSpPr>
        <p:spPr>
          <a:xfrm>
            <a:off x="9515694" y="2241419"/>
            <a:ext cx="496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550-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999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8%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34"/>
          <p:cNvSpPr txBox="1"/>
          <p:nvPr/>
        </p:nvSpPr>
        <p:spPr>
          <a:xfrm>
            <a:off x="10080774" y="1902371"/>
            <a:ext cx="496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1,000-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2,999</a:t>
            </a:r>
            <a:b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5%</a:t>
            </a:r>
            <a:endParaRPr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34"/>
          <p:cNvSpPr txBox="1"/>
          <p:nvPr/>
        </p:nvSpPr>
        <p:spPr>
          <a:xfrm>
            <a:off x="9345028" y="3316404"/>
            <a:ext cx="7156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>
              <a:buClr>
                <a:srgbClr val="FFFFFF"/>
              </a:buClr>
              <a:buSzPts val="800"/>
              <a:buFont typeface="Roboto Light"/>
              <a:buNone/>
            </a:pPr>
            <a: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3,000-9,999</a:t>
            </a:r>
            <a:b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 sz="1050" kern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13%</a:t>
            </a: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6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8" descr="A close up of a logo &#10; 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5722" y="3137324"/>
            <a:ext cx="1854200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 descr="A close up of a logo &#10; 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3644" y="3187700"/>
            <a:ext cx="1854200" cy="3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8" descr="A picture containing object, toilet &#10; 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02" y="4249608"/>
            <a:ext cx="1854200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 descr="A picture containing object &#10; 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882" y="2895600"/>
            <a:ext cx="1854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962" y="1993694"/>
            <a:ext cx="18542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3589" y="2006188"/>
            <a:ext cx="1844483" cy="257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8"/>
          <p:cNvSpPr txBox="1"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ATTACKS ARE BECOMING MORE FREQUENT AND IMPACTFUL</a:t>
            </a:r>
          </a:p>
        </p:txBody>
      </p:sp>
      <p:grpSp>
        <p:nvGrpSpPr>
          <p:cNvPr id="355" name="Google Shape;355;p38"/>
          <p:cNvGrpSpPr/>
          <p:nvPr/>
        </p:nvGrpSpPr>
        <p:grpSpPr>
          <a:xfrm>
            <a:off x="5680524" y="3477351"/>
            <a:ext cx="1135752" cy="1289642"/>
            <a:chOff x="1377577" y="4129024"/>
            <a:chExt cx="1135752" cy="1289642"/>
          </a:xfrm>
        </p:grpSpPr>
        <p:sp>
          <p:nvSpPr>
            <p:cNvPr id="356" name="Google Shape;356;p38"/>
            <p:cNvSpPr/>
            <p:nvPr/>
          </p:nvSpPr>
          <p:spPr>
            <a:xfrm>
              <a:off x="1377577" y="4129024"/>
              <a:ext cx="1135752" cy="1289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1377577" y="4129024"/>
              <a:ext cx="1135752" cy="1289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65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38"/>
          <p:cNvSpPr/>
          <p:nvPr/>
        </p:nvSpPr>
        <p:spPr>
          <a:xfrm>
            <a:off x="1561272" y="1113905"/>
            <a:ext cx="18461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252B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93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252B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C0252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3528806" y="1896929"/>
            <a:ext cx="1939349" cy="110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C83A2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62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C83A2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4C83A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5456009" y="6019779"/>
            <a:ext cx="20668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/>
                <a:cs typeface="Roboto Light"/>
                <a:sym typeface="Roboto Light"/>
              </a:rPr>
              <a:t>IN COMPLETE OUTAGES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7531715" y="4904875"/>
            <a:ext cx="19877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/>
                <a:cs typeface="Roboto Light"/>
                <a:sym typeface="Roboto Light"/>
              </a:rPr>
              <a:t>REPORT LOSS OF PRODUCTIVITY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Roboto Light"/>
              <a:cs typeface="Roboto Light"/>
              <a:sym typeface="Roboto Light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9664864" y="2200808"/>
            <a:ext cx="18229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7C110B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52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C110B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%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7C110B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1521962" y="3908534"/>
            <a:ext cx="1846110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/>
                <a:cs typeface="Roboto Light"/>
                <a:sym typeface="Roboto Light"/>
              </a:rPr>
              <a:t>WERE ATTACKED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3549881" y="4713821"/>
            <a:ext cx="1832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/>
                <a:cs typeface="Roboto Light"/>
                <a:sym typeface="Roboto Light"/>
              </a:rPr>
              <a:t>INCREASE IN DAILY ATTACKS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5717672" y="3249270"/>
            <a:ext cx="18149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%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7615435" y="2143150"/>
            <a:ext cx="18918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54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%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9A8B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9681215" y="4959979"/>
            <a:ext cx="174194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 Light"/>
                <a:cs typeface="Roboto Light"/>
                <a:sym typeface="Roboto Light"/>
              </a:rPr>
              <a:t>INCREASE IN THE AVG. COST OF CYBER-ATTACK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68" name="Google Shape;368;p3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092" y="3202934"/>
            <a:ext cx="1220182" cy="10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861" y="4739948"/>
            <a:ext cx="1105546" cy="92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949" y="2314234"/>
            <a:ext cx="1286673" cy="12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8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7860934" y="3637632"/>
            <a:ext cx="1295829" cy="11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8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076" y="3312862"/>
            <a:ext cx="1227057" cy="135636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8"/>
          <p:cNvSpPr/>
          <p:nvPr/>
        </p:nvSpPr>
        <p:spPr>
          <a:xfrm>
            <a:off x="5830542" y="3456841"/>
            <a:ext cx="53091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Roboto Thin"/>
                <a:cs typeface="Calibri Light" panose="020F0302020204030204" pitchFamily="34" charset="0"/>
                <a:sym typeface="Roboto Thin"/>
              </a:rPr>
              <a:t>+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7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/>
          <p:nvPr/>
        </p:nvSpPr>
        <p:spPr>
          <a:xfrm>
            <a:off x="6753188" y="2072608"/>
            <a:ext cx="1644518" cy="4777200"/>
          </a:xfrm>
          <a:prstGeom prst="homePlate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24000">
                <a:schemeClr val="lt1"/>
              </a:gs>
              <a:gs pos="84000">
                <a:srgbClr val="F2F2F2"/>
              </a:gs>
              <a:gs pos="100000">
                <a:srgbClr val="F2F2F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39"/>
          <p:cNvSpPr txBox="1"/>
          <p:nvPr/>
        </p:nvSpPr>
        <p:spPr>
          <a:xfrm>
            <a:off x="4879059" y="4045712"/>
            <a:ext cx="280965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689AB9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10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89AB9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%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689AB9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1920707" y="4045712"/>
            <a:ext cx="224936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15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%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2" name="Google Shape;382;p39"/>
          <p:cNvSpPr txBox="1"/>
          <p:nvPr/>
        </p:nvSpPr>
        <p:spPr>
          <a:xfrm>
            <a:off x="1964100" y="2138015"/>
            <a:ext cx="239250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922940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20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922940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%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22940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1667702" y="2671680"/>
            <a:ext cx="473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22940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+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sym typeface="Roboto"/>
              </a:rPr>
              <a:t>ATTACKERS CONSTANTLY DEVELOP EFFECTIVE TECHNIQUES TO CAUSE HARM</a:t>
            </a:r>
            <a:endParaRPr lang="en-US" dirty="0"/>
          </a:p>
        </p:txBody>
      </p:sp>
      <p:sp>
        <p:nvSpPr>
          <p:cNvPr id="384" name="Google Shape;384;p39"/>
          <p:cNvSpPr txBox="1"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HOW ATTACKERS DISRUPT SERVICE</a:t>
            </a:r>
          </a:p>
        </p:txBody>
      </p:sp>
      <p:pic>
        <p:nvPicPr>
          <p:cNvPr id="386" name="Google Shape;386;p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236" y="5535666"/>
            <a:ext cx="441539" cy="37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005" y="3608772"/>
            <a:ext cx="438109" cy="36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612" y="3532314"/>
            <a:ext cx="544554" cy="52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4757" y="5554396"/>
            <a:ext cx="388534" cy="39909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9"/>
          <p:cNvSpPr txBox="1"/>
          <p:nvPr/>
        </p:nvSpPr>
        <p:spPr>
          <a:xfrm>
            <a:off x="8743610" y="3066554"/>
            <a:ext cx="30255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0" i="0" u="none" strike="noStrike" kern="1200" cap="none" spc="0" normalizeH="0" baseline="0" noProof="0" dirty="0">
                <a:ln>
                  <a:noFill/>
                </a:ln>
                <a:solidFill>
                  <a:srgbClr val="405685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64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05685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%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40568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8594839" y="4891679"/>
            <a:ext cx="32276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/>
                <a:cs typeface="+mn-cs"/>
                <a:sym typeface="Roboto"/>
              </a:rPr>
              <a:t>HIT BY APPLICATION LAYER ATTACK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5024603" y="5599548"/>
            <a:ext cx="22188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/>
                <a:cs typeface="Roboto"/>
                <a:sym typeface="Roboto"/>
              </a:rPr>
              <a:t>MALWARE &amp; BOTS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2015320" y="3684371"/>
            <a:ext cx="1958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/>
                <a:cs typeface="Roboto"/>
                <a:sym typeface="Roboto"/>
              </a:rPr>
              <a:t>HTTPS FLOODS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2015320" y="5576973"/>
            <a:ext cx="1958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/>
                <a:cs typeface="Roboto"/>
                <a:sym typeface="Roboto"/>
              </a:rPr>
              <a:t>DNS ATTACKS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5" name="Google Shape;395;p39"/>
          <p:cNvSpPr txBox="1"/>
          <p:nvPr/>
        </p:nvSpPr>
        <p:spPr>
          <a:xfrm>
            <a:off x="5024603" y="3684371"/>
            <a:ext cx="1958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Roboto"/>
                <a:cs typeface="Roboto"/>
                <a:sym typeface="Roboto"/>
              </a:rPr>
              <a:t>BURST ATTACKS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6" name="Google Shape;396;p39"/>
          <p:cNvSpPr txBox="1"/>
          <p:nvPr/>
        </p:nvSpPr>
        <p:spPr>
          <a:xfrm>
            <a:off x="4857138" y="2138015"/>
            <a:ext cx="250531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15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% 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9A8B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1667702" y="4629206"/>
            <a:ext cx="473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+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4690014" y="2712611"/>
            <a:ext cx="4732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9A8B1"/>
                </a:solidFill>
                <a:effectLst/>
                <a:uLnTx/>
                <a:uFillTx/>
                <a:latin typeface="Calibri Light" panose="020F0302020204030204"/>
                <a:ea typeface="Roboto Thin"/>
                <a:cs typeface="Roboto Thin"/>
                <a:sym typeface="Roboto Thin"/>
              </a:rPr>
              <a:t>+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9A8B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Google Shape;391;p39">
            <a:extLst>
              <a:ext uri="{FF2B5EF4-FFF2-40B4-BE49-F238E27FC236}">
                <a16:creationId xmlns:a16="http://schemas.microsoft.com/office/drawing/2014/main" xmlns="" id="{34C1CAB2-D8A0-4151-B5D2-AF3F2BCCF9BD}"/>
              </a:ext>
            </a:extLst>
          </p:cNvPr>
          <p:cNvSpPr txBox="1"/>
          <p:nvPr/>
        </p:nvSpPr>
        <p:spPr>
          <a:xfrm>
            <a:off x="8397706" y="2437582"/>
            <a:ext cx="359419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5685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  <a:sym typeface="Roboto"/>
              </a:rPr>
              <a:t>ATTACKS SHIFT TO THE APPLICATION LAYER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40568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787919-E1C4-4D0F-A08D-CDBBDA3F0E3C}"/>
              </a:ext>
            </a:extLst>
          </p:cNvPr>
          <p:cNvSpPr txBox="1"/>
          <p:nvPr/>
        </p:nvSpPr>
        <p:spPr>
          <a:xfrm>
            <a:off x="7504739" y="6588198"/>
            <a:ext cx="46872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Radware 2018-2019 Global Application and Network Security Report </a:t>
            </a:r>
          </a:p>
        </p:txBody>
      </p:sp>
    </p:spTree>
    <p:extLst>
      <p:ext uri="{BB962C8B-B14F-4D97-AF65-F5344CB8AC3E}">
        <p14:creationId xmlns:p14="http://schemas.microsoft.com/office/powerpoint/2010/main" val="30045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7559E7-13B6-41B5-B682-5E40652A3A06}"/>
              </a:ext>
            </a:extLst>
          </p:cNvPr>
          <p:cNvGrpSpPr/>
          <p:nvPr/>
        </p:nvGrpSpPr>
        <p:grpSpPr>
          <a:xfrm>
            <a:off x="1285978" y="1056465"/>
            <a:ext cx="4334639" cy="4336285"/>
            <a:chOff x="-1750669" y="2305572"/>
            <a:chExt cx="4334639" cy="4336285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61ABD27B-ECED-4665-B4AC-2E3840E7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50669" y="2305572"/>
              <a:ext cx="4334639" cy="433628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0949CEF7-C5CB-45E4-A37E-E34716743057}"/>
                </a:ext>
              </a:extLst>
            </p:cNvPr>
            <p:cNvSpPr txBox="1"/>
            <p:nvPr/>
          </p:nvSpPr>
          <p:spPr>
            <a:xfrm>
              <a:off x="135215" y="4336002"/>
              <a:ext cx="1864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Reflection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A2AEC4F-F19B-48D6-8ABC-6F7F5AD8074A}"/>
                </a:ext>
              </a:extLst>
            </p:cNvPr>
            <p:cNvSpPr txBox="1"/>
            <p:nvPr/>
          </p:nvSpPr>
          <p:spPr>
            <a:xfrm>
              <a:off x="-982443" y="4839828"/>
              <a:ext cx="1768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Amplification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40AC04BF-468A-4D7E-8390-7DF4398C6B81}"/>
                </a:ext>
              </a:extLst>
            </p:cNvPr>
            <p:cNvSpPr txBox="1"/>
            <p:nvPr/>
          </p:nvSpPr>
          <p:spPr>
            <a:xfrm>
              <a:off x="549935" y="4865149"/>
              <a:ext cx="133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NTP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D1917340-CE77-4AA1-BD69-41333F2748FC}"/>
                </a:ext>
              </a:extLst>
            </p:cNvPr>
            <p:cNvSpPr txBox="1"/>
            <p:nvPr/>
          </p:nvSpPr>
          <p:spPr>
            <a:xfrm>
              <a:off x="-973903" y="4336002"/>
              <a:ext cx="1194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DNS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36D7444D-30E0-436F-B3CC-164B5F23AF98}"/>
                </a:ext>
              </a:extLst>
            </p:cNvPr>
            <p:cNvSpPr txBox="1"/>
            <p:nvPr/>
          </p:nvSpPr>
          <p:spPr>
            <a:xfrm>
              <a:off x="-449659" y="5389848"/>
              <a:ext cx="1768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SSDP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9B1FE4FE-8D0C-440F-9500-307F614E5FC8}"/>
                </a:ext>
              </a:extLst>
            </p:cNvPr>
            <p:cNvSpPr/>
            <p:nvPr/>
          </p:nvSpPr>
          <p:spPr>
            <a:xfrm>
              <a:off x="-616895" y="3301667"/>
              <a:ext cx="21031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VOLUME ATTACKS</a:t>
              </a: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IoT BOTNETS CHANGE DDoS ECONOMICS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idx="4294967295"/>
          </p:nvPr>
        </p:nvSpPr>
        <p:spPr>
          <a:xfrm>
            <a:off x="2241550" y="5514975"/>
            <a:ext cx="9950450" cy="102235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9" rIns="121917" bIns="60959" rtlCol="0"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405685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the IoT Era </a:t>
            </a:r>
            <a:r>
              <a:rPr lang="en-US" sz="2400" dirty="0">
                <a:solidFill>
                  <a:srgbClr val="E46C0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E46C0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Vulnerable IoT devices form huge botnets running high complexity attacks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idx="4294967295"/>
          </p:nvPr>
        </p:nvSpPr>
        <p:spPr>
          <a:xfrm>
            <a:off x="3800475" y="5438775"/>
            <a:ext cx="8391525" cy="12588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29A8B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Pre IoT</a:t>
            </a:r>
            <a:r>
              <a:rPr lang="en-US" sz="2400" dirty="0">
                <a:solidFill>
                  <a:srgbClr val="E46C0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E46C0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High complexity attacks are more expensive -&gt; volume is lower (less available infected end points 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18A00C-F310-4AF5-B154-6EE06488D4D9}"/>
              </a:ext>
            </a:extLst>
          </p:cNvPr>
          <p:cNvGrpSpPr/>
          <p:nvPr/>
        </p:nvGrpSpPr>
        <p:grpSpPr>
          <a:xfrm>
            <a:off x="7272016" y="1282281"/>
            <a:ext cx="3940734" cy="3884652"/>
            <a:chOff x="9688276" y="230158"/>
            <a:chExt cx="4258316" cy="42583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FB535F50-5524-4DB8-8520-F293B8274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8276" y="230158"/>
              <a:ext cx="4258316" cy="425831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689F8E1-53A3-49EF-8BEA-00327B8D652B}"/>
                </a:ext>
              </a:extLst>
            </p:cNvPr>
            <p:cNvSpPr txBox="1"/>
            <p:nvPr/>
          </p:nvSpPr>
          <p:spPr>
            <a:xfrm>
              <a:off x="10437099" y="2112004"/>
              <a:ext cx="13803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Encryption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395052E-E132-4D1A-8D3A-4B743A31B4E7}"/>
                </a:ext>
              </a:extLst>
            </p:cNvPr>
            <p:cNvSpPr txBox="1"/>
            <p:nvPr/>
          </p:nvSpPr>
          <p:spPr>
            <a:xfrm>
              <a:off x="11657364" y="2113894"/>
              <a:ext cx="1568641" cy="40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 &amp; Slow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6CADCBE-A7A3-4CC2-A83A-DA70155A734B}"/>
                </a:ext>
              </a:extLst>
            </p:cNvPr>
            <p:cNvSpPr txBox="1"/>
            <p:nvPr/>
          </p:nvSpPr>
          <p:spPr>
            <a:xfrm>
              <a:off x="10763717" y="2590890"/>
              <a:ext cx="221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Headless Browsers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AB0EC10-1CB2-4DB0-AF33-F4477F3390A0}"/>
                </a:ext>
              </a:extLst>
            </p:cNvPr>
            <p:cNvSpPr txBox="1"/>
            <p:nvPr/>
          </p:nvSpPr>
          <p:spPr>
            <a:xfrm>
              <a:off x="10678615" y="3071230"/>
              <a:ext cx="1307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24917CBC-7BEA-4C72-9B72-95950BE2C5D2}"/>
                </a:ext>
              </a:extLst>
            </p:cNvPr>
            <p:cNvSpPr txBox="1"/>
            <p:nvPr/>
          </p:nvSpPr>
          <p:spPr>
            <a:xfrm>
              <a:off x="11662441" y="3071230"/>
              <a:ext cx="1359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22C70A07-0EFB-47F2-B7D2-2606AA4A272A}"/>
                </a:ext>
              </a:extLst>
            </p:cNvPr>
            <p:cNvSpPr/>
            <p:nvPr/>
          </p:nvSpPr>
          <p:spPr>
            <a:xfrm>
              <a:off x="10538034" y="1219295"/>
              <a:ext cx="25357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AB3B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COMPLEXITY ATTACKS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B4EDF7-F69D-4BCB-8719-DF387957000D}"/>
              </a:ext>
            </a:extLst>
          </p:cNvPr>
          <p:cNvGrpSpPr/>
          <p:nvPr/>
        </p:nvGrpSpPr>
        <p:grpSpPr>
          <a:xfrm>
            <a:off x="4271830" y="1086601"/>
            <a:ext cx="4258315" cy="4258315"/>
            <a:chOff x="9685557" y="242476"/>
            <a:chExt cx="4258315" cy="425831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B2D31A0-351C-4006-91ED-E38753EF9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85557" y="242476"/>
              <a:ext cx="4258315" cy="4258315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00611F53-1186-457A-92D9-3D8D853E24E2}"/>
                </a:ext>
              </a:extLst>
            </p:cNvPr>
            <p:cNvSpPr/>
            <p:nvPr/>
          </p:nvSpPr>
          <p:spPr>
            <a:xfrm>
              <a:off x="10711142" y="1228497"/>
              <a:ext cx="220714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25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 VOLUME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25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252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COMPLEX ATTACKS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A642F883-843A-4F70-BA21-CF4B1067441A}"/>
                </a:ext>
              </a:extLst>
            </p:cNvPr>
            <p:cNvSpPr txBox="1"/>
            <p:nvPr/>
          </p:nvSpPr>
          <p:spPr>
            <a:xfrm>
              <a:off x="10416593" y="2062861"/>
              <a:ext cx="1494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Encryption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C077696-028B-414E-B2E0-9F23B4A5FB05}"/>
                </a:ext>
              </a:extLst>
            </p:cNvPr>
            <p:cNvSpPr txBox="1"/>
            <p:nvPr/>
          </p:nvSpPr>
          <p:spPr>
            <a:xfrm>
              <a:off x="11686078" y="2068010"/>
              <a:ext cx="1696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 &amp; Slow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1B677BA7-9EDD-41DC-A434-36AEA565C428}"/>
                </a:ext>
              </a:extLst>
            </p:cNvPr>
            <p:cNvSpPr txBox="1"/>
            <p:nvPr/>
          </p:nvSpPr>
          <p:spPr>
            <a:xfrm>
              <a:off x="10506884" y="3099515"/>
              <a:ext cx="2710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Headless Browsers      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C879BA9-F8B9-4082-8718-8CCA88E50C36}"/>
                </a:ext>
              </a:extLst>
            </p:cNvPr>
            <p:cNvSpPr txBox="1"/>
            <p:nvPr/>
          </p:nvSpPr>
          <p:spPr>
            <a:xfrm>
              <a:off x="10309959" y="2584025"/>
              <a:ext cx="1193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Web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77E8565-2017-435F-92CC-F8C82FE8DA0F}"/>
                </a:ext>
              </a:extLst>
            </p:cNvPr>
            <p:cNvSpPr txBox="1"/>
            <p:nvPr/>
          </p:nvSpPr>
          <p:spPr>
            <a:xfrm>
              <a:off x="12115909" y="2552604"/>
              <a:ext cx="1352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280D7873-7C67-4BFF-957F-9E18D798DA2C}"/>
                </a:ext>
              </a:extLst>
            </p:cNvPr>
            <p:cNvSpPr/>
            <p:nvPr/>
          </p:nvSpPr>
          <p:spPr>
            <a:xfrm>
              <a:off x="11557633" y="2558671"/>
              <a:ext cx="59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1122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26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24206 -0.0013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23359 -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08" y="1890448"/>
            <a:ext cx="3387330" cy="338733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23285"/>
            <a:ext cx="8430970" cy="467832"/>
          </a:xfrm>
        </p:spPr>
        <p:txBody>
          <a:bodyPr/>
          <a:lstStyle/>
          <a:p>
            <a:r>
              <a:rPr lang="en-US" dirty="0"/>
              <a:t>Bot Traffic Requires Investments</a:t>
            </a:r>
          </a:p>
        </p:txBody>
      </p:sp>
      <p:sp>
        <p:nvSpPr>
          <p:cNvPr id="35" name="Google Shape;163;p28"/>
          <p:cNvSpPr txBox="1">
            <a:spLocks/>
          </p:cNvSpPr>
          <p:nvPr/>
        </p:nvSpPr>
        <p:spPr>
          <a:xfrm>
            <a:off x="3520995" y="6026261"/>
            <a:ext cx="7742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669933"/>
              </a:buClr>
              <a:buSzPts val="900"/>
              <a:buFont typeface="Arial" panose="020B0604020202020204" pitchFamily="34" charset="0"/>
              <a:buNone/>
              <a:defRPr/>
            </a:pPr>
            <a:endParaRPr lang="en-US" sz="1467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AED301D-58F0-A648-9921-320FAD6FB86D}"/>
              </a:ext>
            </a:extLst>
          </p:cNvPr>
          <p:cNvSpPr txBox="1"/>
          <p:nvPr/>
        </p:nvSpPr>
        <p:spPr>
          <a:xfrm>
            <a:off x="4713755" y="3082042"/>
            <a:ext cx="280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600" kern="0" dirty="0">
                <a:solidFill>
                  <a:srgbClr val="000000"/>
                </a:solidFill>
                <a:latin typeface="Roboto Thin" charset="0"/>
                <a:ea typeface="Roboto Thin" charset="0"/>
                <a:cs typeface="Roboto Thin" charset="0"/>
                <a:sym typeface="Arial"/>
              </a:rPr>
              <a:t>INTERNET </a:t>
            </a:r>
            <a:br>
              <a:rPr lang="en-US" sz="3600" kern="0" dirty="0">
                <a:solidFill>
                  <a:srgbClr val="000000"/>
                </a:solidFill>
                <a:latin typeface="Roboto Thin" charset="0"/>
                <a:ea typeface="Roboto Thin" charset="0"/>
                <a:cs typeface="Roboto Thin" charset="0"/>
                <a:sym typeface="Arial"/>
              </a:rPr>
            </a:br>
            <a:r>
              <a:rPr lang="en-US" sz="3600" kern="0" dirty="0">
                <a:solidFill>
                  <a:srgbClr val="000000"/>
                </a:solidFill>
                <a:latin typeface="Roboto Thin" charset="0"/>
                <a:ea typeface="Roboto Thin" charset="0"/>
                <a:cs typeface="Roboto Thin" charset="0"/>
                <a:sym typeface="Arial"/>
              </a:rPr>
              <a:t>TRAFFIC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AED301D-58F0-A648-9921-320FAD6FB86D}"/>
              </a:ext>
            </a:extLst>
          </p:cNvPr>
          <p:cNvSpPr txBox="1"/>
          <p:nvPr/>
        </p:nvSpPr>
        <p:spPr>
          <a:xfrm>
            <a:off x="1997914" y="3652153"/>
            <a:ext cx="33450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600" kern="0" dirty="0">
                <a:solidFill>
                  <a:srgbClr val="26B4B7"/>
                </a:solidFill>
                <a:latin typeface="Roboto Thin" charset="0"/>
                <a:ea typeface="Roboto Thin" charset="0"/>
                <a:cs typeface="Roboto Thin" charset="0"/>
                <a:sym typeface="Arial"/>
              </a:rPr>
              <a:t>48</a:t>
            </a:r>
            <a:r>
              <a:rPr lang="en-US" sz="4800" kern="0" dirty="0">
                <a:solidFill>
                  <a:srgbClr val="26B4B7"/>
                </a:solidFill>
                <a:latin typeface="Roboto Light" charset="0"/>
                <a:ea typeface="Roboto Light" charset="0"/>
                <a:cs typeface="Roboto Light" charset="0"/>
                <a:sym typeface="Arial"/>
              </a:rPr>
              <a:t>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AED301D-58F0-A648-9921-320FAD6FB86D}"/>
              </a:ext>
            </a:extLst>
          </p:cNvPr>
          <p:cNvSpPr txBox="1"/>
          <p:nvPr/>
        </p:nvSpPr>
        <p:spPr>
          <a:xfrm>
            <a:off x="7586419" y="869195"/>
            <a:ext cx="33618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6600" kern="0" dirty="0">
                <a:solidFill>
                  <a:srgbClr val="E51B20"/>
                </a:solidFill>
                <a:latin typeface="Roboto Thin" charset="0"/>
                <a:ea typeface="Roboto Thin" charset="0"/>
                <a:cs typeface="Roboto Thin" charset="0"/>
                <a:sym typeface="Arial"/>
              </a:rPr>
              <a:t>52</a:t>
            </a:r>
            <a:r>
              <a:rPr lang="en-US" sz="4800" kern="0" dirty="0">
                <a:solidFill>
                  <a:srgbClr val="E51B20"/>
                </a:solidFill>
                <a:latin typeface="Roboto Light" charset="0"/>
                <a:ea typeface="Roboto Light" charset="0"/>
                <a:cs typeface="Roboto Light" charset="0"/>
                <a:sym typeface="Arial"/>
              </a:rPr>
              <a:t>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14D5F5F-E6BA-7E4F-99EB-F099CC3026E5}"/>
              </a:ext>
            </a:extLst>
          </p:cNvPr>
          <p:cNvSpPr txBox="1"/>
          <p:nvPr/>
        </p:nvSpPr>
        <p:spPr>
          <a:xfrm>
            <a:off x="2796308" y="5732628"/>
            <a:ext cx="245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Arial"/>
              </a:rPr>
              <a:t>Non-bot traffic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4D5F5F-E6BA-7E4F-99EB-F099CC3026E5}"/>
              </a:ext>
            </a:extLst>
          </p:cNvPr>
          <p:cNvSpPr txBox="1"/>
          <p:nvPr/>
        </p:nvSpPr>
        <p:spPr>
          <a:xfrm>
            <a:off x="8895491" y="2931110"/>
            <a:ext cx="156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kern="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Arial"/>
              </a:rPr>
              <a:t>Bot traffic</a:t>
            </a:r>
          </a:p>
        </p:txBody>
      </p:sp>
      <p:sp>
        <p:nvSpPr>
          <p:cNvPr id="49" name="Google Shape;539;p45"/>
          <p:cNvSpPr txBox="1"/>
          <p:nvPr/>
        </p:nvSpPr>
        <p:spPr>
          <a:xfrm>
            <a:off x="509614" y="6477110"/>
            <a:ext cx="8302356" cy="16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Copyright © 2019 Radware </a:t>
            </a:r>
            <a:r>
              <a:rPr lang="en-US" sz="8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BotManager</a:t>
            </a:r>
            <a:r>
              <a:rPr lang="en-US" sz="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 / Radware </a:t>
            </a:r>
            <a:r>
              <a:rPr lang="en-US" sz="8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BotManager</a:t>
            </a:r>
            <a:r>
              <a:rPr lang="en-US" sz="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 / </a:t>
            </a:r>
            <a:r>
              <a:rPr lang="en-US" sz="800" kern="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ShieldSquare</a:t>
            </a:r>
            <a:r>
              <a:rPr lang="en-US" sz="8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. All Rights Reserved.</a:t>
            </a:r>
            <a:endParaRPr sz="800" kern="0" dirty="0">
              <a:solidFill>
                <a:srgbClr val="000000">
                  <a:lumMod val="50000"/>
                  <a:lumOff val="50000"/>
                </a:srgbClr>
              </a:solidFill>
              <a:latin typeface="Roboto Light" charset="0"/>
              <a:ea typeface="Roboto Light" charset="0"/>
              <a:cs typeface="Roboto Light" charset="0"/>
              <a:sym typeface="Arial"/>
            </a:endParaRPr>
          </a:p>
        </p:txBody>
      </p:sp>
      <p:pic>
        <p:nvPicPr>
          <p:cNvPr id="50" name="Google Shape;540;p4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64" y="5373507"/>
            <a:ext cx="1377353" cy="21943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43;p45"/>
          <p:cNvSpPr txBox="1"/>
          <p:nvPr/>
        </p:nvSpPr>
        <p:spPr>
          <a:xfrm>
            <a:off x="7879862" y="5549503"/>
            <a:ext cx="2343179" cy="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100" kern="0" dirty="0">
                <a:solidFill>
                  <a:srgbClr val="7F7F80"/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Source: “</a:t>
            </a:r>
            <a:r>
              <a:rPr lang="en-US" sz="1100" kern="0" dirty="0" err="1">
                <a:solidFill>
                  <a:srgbClr val="7F7F80"/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TechRadar</a:t>
            </a:r>
            <a:r>
              <a:rPr lang="en-US" sz="1100" kern="0" dirty="0">
                <a:solidFill>
                  <a:srgbClr val="7F7F80"/>
                </a:solidFill>
                <a:latin typeface="Roboto Light" charset="0"/>
                <a:ea typeface="Roboto Light" charset="0"/>
                <a:cs typeface="Roboto Light" charset="0"/>
                <a:sym typeface="Calibri"/>
              </a:rPr>
              <a:t>™: Application Security, Q2 2017”</a:t>
            </a:r>
          </a:p>
        </p:txBody>
      </p:sp>
      <p:pic>
        <p:nvPicPr>
          <p:cNvPr id="54" name="Google Shape;535;p45">
            <a:hlinkClick r:id="rId5"/>
          </p:cNvPr>
          <p:cNvPicPr preferRelativeResize="0"/>
          <p:nvPr/>
        </p:nvPicPr>
        <p:blipFill rotWithShape="1">
          <a:blip r:embed="rId6" cstate="print">
            <a:alphaModFix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8569" y="6517782"/>
            <a:ext cx="867925" cy="18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F657A47-E818-41C4-8580-189429507D70}"/>
              </a:ext>
            </a:extLst>
          </p:cNvPr>
          <p:cNvSpPr/>
          <p:nvPr/>
        </p:nvSpPr>
        <p:spPr>
          <a:xfrm>
            <a:off x="9382617" y="85122"/>
            <a:ext cx="2428383" cy="67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781" y="2749915"/>
            <a:ext cx="5368703" cy="2050680"/>
          </a:xfrm>
        </p:spPr>
        <p:txBody>
          <a:bodyPr>
            <a:normAutofit/>
          </a:bodyPr>
          <a:lstStyle/>
          <a:p>
            <a:r>
              <a:rPr lang="it-IT" sz="3200" dirty="0"/>
              <a:t>DDoS </a:t>
            </a:r>
            <a:r>
              <a:rPr lang="it-IT" sz="3200" dirty="0" smtClean="0"/>
              <a:t>Security </a:t>
            </a:r>
            <a:r>
              <a:rPr lang="it-IT" sz="3200" dirty="0"/>
              <a:t>Trends</a:t>
            </a:r>
          </a:p>
          <a:p>
            <a:r>
              <a:rPr lang="it-IT" sz="3200" dirty="0" smtClean="0"/>
              <a:t>Anti-DDoS Solution Pillars</a:t>
            </a:r>
            <a:endParaRPr lang="it-IT" sz="3200" dirty="0"/>
          </a:p>
          <a:p>
            <a:r>
              <a:rPr lang="it-IT" sz="3200" dirty="0"/>
              <a:t>Reference Architecture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891825" y="3281778"/>
            <a:ext cx="5302352" cy="63130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Rise of the Multi-Vector Attack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1146951" y="4535814"/>
            <a:ext cx="9674298" cy="752602"/>
            <a:chOff x="1726496" y="4860249"/>
            <a:chExt cx="9674298" cy="752602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7599" y="4860249"/>
              <a:ext cx="924455" cy="752602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5939" y="5027075"/>
              <a:ext cx="484855" cy="550971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5879" y="5132994"/>
              <a:ext cx="1093615" cy="398658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679" y="5023968"/>
              <a:ext cx="506682" cy="45724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5251" y="4970021"/>
              <a:ext cx="734627" cy="582805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496" y="5134690"/>
              <a:ext cx="692781" cy="416895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442" y="5042501"/>
              <a:ext cx="716506" cy="569187"/>
            </a:xfrm>
            <a:prstGeom prst="rect">
              <a:avLst/>
            </a:prstGeom>
          </p:spPr>
        </p:pic>
        <p:cxnSp>
          <p:nvCxnSpPr>
            <p:cNvPr id="178" name="Straight Connector 177"/>
            <p:cNvCxnSpPr/>
            <p:nvPr/>
          </p:nvCxnSpPr>
          <p:spPr>
            <a:xfrm>
              <a:off x="2477122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021067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5470039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7012552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8756218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0253730" y="5323361"/>
              <a:ext cx="524679" cy="0"/>
            </a:xfrm>
            <a:prstGeom prst="line">
              <a:avLst/>
            </a:prstGeom>
            <a:ln w="19050">
              <a:solidFill>
                <a:srgbClr val="9495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2407762" y="5285811"/>
            <a:ext cx="8680451" cy="475161"/>
            <a:chOff x="2217765" y="5857073"/>
            <a:chExt cx="8680451" cy="475161"/>
          </a:xfrm>
        </p:grpSpPr>
        <p:sp>
          <p:nvSpPr>
            <p:cNvPr id="190" name="Text Placeholder 4"/>
            <p:cNvSpPr txBox="1">
              <a:spLocks/>
            </p:cNvSpPr>
            <p:nvPr/>
          </p:nvSpPr>
          <p:spPr>
            <a:xfrm>
              <a:off x="2217765" y="5857073"/>
              <a:ext cx="1018785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Internet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Pipe</a:t>
              </a:r>
            </a:p>
          </p:txBody>
        </p:sp>
        <p:sp>
          <p:nvSpPr>
            <p:cNvPr id="191" name="Text Placeholder 4"/>
            <p:cNvSpPr txBox="1">
              <a:spLocks/>
            </p:cNvSpPr>
            <p:nvPr/>
          </p:nvSpPr>
          <p:spPr>
            <a:xfrm>
              <a:off x="3758830" y="5857073"/>
              <a:ext cx="1018785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Firewall</a:t>
              </a:r>
            </a:p>
          </p:txBody>
        </p:sp>
        <p:sp>
          <p:nvSpPr>
            <p:cNvPr id="192" name="Text Placeholder 4"/>
            <p:cNvSpPr txBox="1">
              <a:spLocks/>
            </p:cNvSpPr>
            <p:nvPr/>
          </p:nvSpPr>
          <p:spPr>
            <a:xfrm>
              <a:off x="5224225" y="5857073"/>
              <a:ext cx="1018785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IPS/IDS</a:t>
              </a:r>
            </a:p>
          </p:txBody>
        </p:sp>
        <p:sp>
          <p:nvSpPr>
            <p:cNvPr id="193" name="Text Placeholder 4"/>
            <p:cNvSpPr txBox="1">
              <a:spLocks/>
            </p:cNvSpPr>
            <p:nvPr/>
          </p:nvSpPr>
          <p:spPr>
            <a:xfrm>
              <a:off x="6565750" y="5857073"/>
              <a:ext cx="1650834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Load Balancer/ADC</a:t>
              </a:r>
            </a:p>
          </p:txBody>
        </p:sp>
        <p:sp>
          <p:nvSpPr>
            <p:cNvPr id="194" name="Text Placeholder 4"/>
            <p:cNvSpPr txBox="1">
              <a:spLocks/>
            </p:cNvSpPr>
            <p:nvPr/>
          </p:nvSpPr>
          <p:spPr>
            <a:xfrm>
              <a:off x="8190133" y="5857073"/>
              <a:ext cx="1609444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Server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Under Attack</a:t>
              </a:r>
            </a:p>
          </p:txBody>
        </p:sp>
        <p:sp>
          <p:nvSpPr>
            <p:cNvPr id="195" name="Text Placeholder 4"/>
            <p:cNvSpPr txBox="1">
              <a:spLocks/>
            </p:cNvSpPr>
            <p:nvPr/>
          </p:nvSpPr>
          <p:spPr>
            <a:xfrm>
              <a:off x="9879431" y="5857073"/>
              <a:ext cx="1018785" cy="4751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000000"/>
                  </a:solidFill>
                </a:rPr>
                <a:t>SQL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58997" y="3357194"/>
            <a:ext cx="1283097" cy="1190084"/>
            <a:chOff x="3158997" y="3357194"/>
            <a:chExt cx="1283097" cy="1190084"/>
          </a:xfrm>
        </p:grpSpPr>
        <p:cxnSp>
          <p:nvCxnSpPr>
            <p:cNvPr id="184" name="Straight Connector 183"/>
            <p:cNvCxnSpPr/>
            <p:nvPr/>
          </p:nvCxnSpPr>
          <p:spPr>
            <a:xfrm flipV="1">
              <a:off x="4259077" y="3937678"/>
              <a:ext cx="0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197090" y="3357194"/>
              <a:ext cx="1214687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" name="Text Placeholder 4"/>
            <p:cNvSpPr txBox="1">
              <a:spLocks/>
            </p:cNvSpPr>
            <p:nvPr/>
          </p:nvSpPr>
          <p:spPr>
            <a:xfrm>
              <a:off x="3158997" y="3416382"/>
              <a:ext cx="1283097" cy="484835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Network Scan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43112" y="3357194"/>
            <a:ext cx="1283097" cy="1190084"/>
            <a:chOff x="4543112" y="3357194"/>
            <a:chExt cx="1283097" cy="1190084"/>
          </a:xfrm>
        </p:grpSpPr>
        <p:cxnSp>
          <p:nvCxnSpPr>
            <p:cNvPr id="185" name="Straight Connector 184"/>
            <p:cNvCxnSpPr/>
            <p:nvPr/>
          </p:nvCxnSpPr>
          <p:spPr>
            <a:xfrm flipV="1">
              <a:off x="4661734" y="3937678"/>
              <a:ext cx="0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Rectangle 197"/>
            <p:cNvSpPr/>
            <p:nvPr/>
          </p:nvSpPr>
          <p:spPr>
            <a:xfrm>
              <a:off x="4575969" y="3357194"/>
              <a:ext cx="1214687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 Placeholder 4"/>
            <p:cNvSpPr txBox="1">
              <a:spLocks/>
            </p:cNvSpPr>
            <p:nvPr/>
          </p:nvSpPr>
          <p:spPr>
            <a:xfrm>
              <a:off x="4543112" y="3525355"/>
              <a:ext cx="1283097" cy="233649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SYN Floods</a:t>
              </a:r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8136832" y="664050"/>
            <a:ext cx="2039556" cy="3883228"/>
            <a:chOff x="8136832" y="664050"/>
            <a:chExt cx="2039556" cy="3883228"/>
          </a:xfrm>
        </p:grpSpPr>
        <p:cxnSp>
          <p:nvCxnSpPr>
            <p:cNvPr id="187" name="Straight Connector 186"/>
            <p:cNvCxnSpPr/>
            <p:nvPr/>
          </p:nvCxnSpPr>
          <p:spPr>
            <a:xfrm flipH="1" flipV="1">
              <a:off x="9156610" y="1625408"/>
              <a:ext cx="924" cy="292187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Text Placeholder 4"/>
            <p:cNvSpPr txBox="1">
              <a:spLocks/>
            </p:cNvSpPr>
            <p:nvPr/>
          </p:nvSpPr>
          <p:spPr>
            <a:xfrm>
              <a:off x="8460649" y="756641"/>
              <a:ext cx="1381442" cy="724444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pc="-100" dirty="0">
                  <a:solidFill>
                    <a:srgbClr val="000000"/>
                  </a:solidFill>
                </a:rPr>
                <a:t>“</a:t>
              </a:r>
              <a:r>
                <a:rPr lang="en-US" sz="1600" dirty="0">
                  <a:solidFill>
                    <a:prstClr val="black"/>
                  </a:solidFill>
                  <a:cs typeface="Arial"/>
                </a:rPr>
                <a:t>Low &amp; Slow” </a:t>
              </a:r>
              <a:r>
                <a:rPr lang="en-US" sz="1600" dirty="0" err="1">
                  <a:solidFill>
                    <a:prstClr val="black"/>
                  </a:solidFill>
                  <a:cs typeface="Arial"/>
                </a:rPr>
                <a:t>DoS</a:t>
              </a:r>
              <a:r>
                <a:rPr lang="en-US" sz="1600" dirty="0">
                  <a:solidFill>
                    <a:prstClr val="black"/>
                  </a:solidFill>
                  <a:cs typeface="Arial"/>
                </a:rPr>
                <a:t> attacks </a:t>
              </a:r>
              <a:r>
                <a:rPr lang="en-US" sz="1400" dirty="0">
                  <a:solidFill>
                    <a:prstClr val="black"/>
                  </a:solidFill>
                  <a:cs typeface="Arial"/>
                </a:rPr>
                <a:t>(e.g. </a:t>
              </a:r>
              <a:r>
                <a:rPr lang="en-US" sz="1400" dirty="0" err="1">
                  <a:solidFill>
                    <a:prstClr val="black"/>
                  </a:solidFill>
                  <a:cs typeface="Arial"/>
                </a:rPr>
                <a:t>Slowloris</a:t>
              </a:r>
              <a:r>
                <a:rPr lang="en-US" sz="1400" dirty="0">
                  <a:solidFill>
                    <a:prstClr val="black"/>
                  </a:solidFill>
                  <a:cs typeface="Arial"/>
                </a:rPr>
                <a:t>)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136832" y="664050"/>
              <a:ext cx="2039556" cy="9613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7535948" y="3772481"/>
            <a:ext cx="1330757" cy="1037687"/>
            <a:chOff x="7535948" y="3509591"/>
            <a:chExt cx="1330757" cy="1037687"/>
          </a:xfrm>
        </p:grpSpPr>
        <p:cxnSp>
          <p:nvCxnSpPr>
            <p:cNvPr id="186" name="Straight Connector 185"/>
            <p:cNvCxnSpPr>
              <a:cxnSpLocks/>
            </p:cNvCxnSpPr>
            <p:nvPr/>
          </p:nvCxnSpPr>
          <p:spPr>
            <a:xfrm flipV="1">
              <a:off x="8866705" y="4065049"/>
              <a:ext cx="0" cy="48222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7585120" y="3509591"/>
              <a:ext cx="1281585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5" name="Text Placeholder 4"/>
            <p:cNvSpPr txBox="1">
              <a:spLocks/>
            </p:cNvSpPr>
            <p:nvPr/>
          </p:nvSpPr>
          <p:spPr>
            <a:xfrm>
              <a:off x="7535948" y="3688348"/>
              <a:ext cx="1283097" cy="233649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SSL</a:t>
              </a:r>
              <a:br>
                <a:rPr lang="en-US" sz="1600" dirty="0">
                  <a:solidFill>
                    <a:srgbClr val="000000"/>
                  </a:solidFill>
                </a:rPr>
              </a:br>
              <a:r>
                <a:rPr lang="en-US" sz="1600" dirty="0">
                  <a:solidFill>
                    <a:srgbClr val="000000"/>
                  </a:solidFill>
                </a:rPr>
                <a:t>Floods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07282" y="3509591"/>
            <a:ext cx="1312218" cy="1037687"/>
            <a:chOff x="9407282" y="3509591"/>
            <a:chExt cx="1312218" cy="1037687"/>
          </a:xfrm>
        </p:grpSpPr>
        <p:cxnSp>
          <p:nvCxnSpPr>
            <p:cNvPr id="188" name="Straight Connector 187"/>
            <p:cNvCxnSpPr/>
            <p:nvPr/>
          </p:nvCxnSpPr>
          <p:spPr>
            <a:xfrm flipH="1" flipV="1">
              <a:off x="9407282" y="4065049"/>
              <a:ext cx="3392" cy="482229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/>
            <p:cNvSpPr/>
            <p:nvPr/>
          </p:nvSpPr>
          <p:spPr>
            <a:xfrm>
              <a:off x="9414126" y="3509591"/>
              <a:ext cx="1305374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" name="Text Placeholder 4"/>
            <p:cNvSpPr txBox="1">
              <a:spLocks/>
            </p:cNvSpPr>
            <p:nvPr/>
          </p:nvSpPr>
          <p:spPr>
            <a:xfrm>
              <a:off x="9433902" y="3766298"/>
              <a:ext cx="1283097" cy="233649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prstClr val="black"/>
                  </a:solidFill>
                  <a:cs typeface="Arial"/>
                </a:rPr>
                <a:t>App 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cs typeface="Arial"/>
                </a:rPr>
                <a:t>Misuse</a:t>
              </a:r>
            </a:p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45799" y="2020169"/>
            <a:ext cx="1742709" cy="2527109"/>
            <a:chOff x="2045799" y="2020169"/>
            <a:chExt cx="1742709" cy="2527109"/>
          </a:xfrm>
        </p:grpSpPr>
        <p:grpSp>
          <p:nvGrpSpPr>
            <p:cNvPr id="27" name="Group 26"/>
            <p:cNvGrpSpPr/>
            <p:nvPr/>
          </p:nvGrpSpPr>
          <p:grpSpPr>
            <a:xfrm>
              <a:off x="2045799" y="2020169"/>
              <a:ext cx="1742709" cy="887367"/>
              <a:chOff x="2045799" y="2020169"/>
              <a:chExt cx="1742709" cy="88736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2045799" y="2020169"/>
                <a:ext cx="1742709" cy="887367"/>
              </a:xfrm>
              <a:prstGeom prst="rect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Text Placeholder 4"/>
              <p:cNvSpPr txBox="1">
                <a:spLocks/>
              </p:cNvSpPr>
              <p:nvPr/>
            </p:nvSpPr>
            <p:spPr>
              <a:xfrm>
                <a:off x="2098488" y="2128783"/>
                <a:ext cx="1649398" cy="68842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000000"/>
                    </a:solidFill>
                  </a:rPr>
                  <a:t>Large volume network flood attacks</a:t>
                </a:r>
              </a:p>
            </p:txBody>
          </p:sp>
        </p:grpSp>
        <p:cxnSp>
          <p:nvCxnSpPr>
            <p:cNvPr id="217" name="Straight Connector 216"/>
            <p:cNvCxnSpPr/>
            <p:nvPr/>
          </p:nvCxnSpPr>
          <p:spPr>
            <a:xfrm flipV="1">
              <a:off x="2917153" y="2961747"/>
              <a:ext cx="0" cy="1585531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/>
        </p:nvCxnSpPr>
        <p:spPr>
          <a:xfrm>
            <a:off x="1177918" y="6095349"/>
            <a:ext cx="10337807" cy="0"/>
          </a:xfrm>
          <a:prstGeom prst="line">
            <a:avLst/>
          </a:prstGeom>
          <a:ln w="19050">
            <a:solidFill>
              <a:srgbClr val="DD0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313859" y="6258023"/>
            <a:ext cx="875675" cy="291037"/>
            <a:chOff x="7448122" y="6226706"/>
            <a:chExt cx="875675" cy="291037"/>
          </a:xfrm>
        </p:grpSpPr>
        <p:sp>
          <p:nvSpPr>
            <p:cNvPr id="227" name="Text Placeholder 4"/>
            <p:cNvSpPr txBox="1">
              <a:spLocks/>
            </p:cNvSpPr>
            <p:nvPr/>
          </p:nvSpPr>
          <p:spPr>
            <a:xfrm>
              <a:off x="7738683" y="6238590"/>
              <a:ext cx="585114" cy="25413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IPS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48122" y="6226706"/>
              <a:ext cx="291037" cy="29103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878195" y="6276476"/>
            <a:ext cx="1125805" cy="254130"/>
            <a:chOff x="10735445" y="6266871"/>
            <a:chExt cx="1125805" cy="254130"/>
          </a:xfrm>
        </p:grpSpPr>
        <p:sp>
          <p:nvSpPr>
            <p:cNvPr id="229" name="Text Placeholder 4"/>
            <p:cNvSpPr txBox="1">
              <a:spLocks/>
            </p:cNvSpPr>
            <p:nvPr/>
          </p:nvSpPr>
          <p:spPr>
            <a:xfrm>
              <a:off x="10972317" y="6266871"/>
              <a:ext cx="888933" cy="25413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WAF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35445" y="6283589"/>
              <a:ext cx="240169" cy="21866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293990" y="3533094"/>
            <a:ext cx="508790" cy="508790"/>
            <a:chOff x="7226495" y="3270204"/>
            <a:chExt cx="508790" cy="508790"/>
          </a:xfrm>
        </p:grpSpPr>
        <p:sp>
          <p:nvSpPr>
            <p:cNvPr id="135" name="Oval 134"/>
            <p:cNvSpPr/>
            <p:nvPr/>
          </p:nvSpPr>
          <p:spPr>
            <a:xfrm>
              <a:off x="7226495" y="3270204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5372" y="3379081"/>
              <a:ext cx="291037" cy="29103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2" name="Group 11"/>
          <p:cNvGrpSpPr/>
          <p:nvPr/>
        </p:nvGrpSpPr>
        <p:grpSpPr>
          <a:xfrm>
            <a:off x="996289" y="6239371"/>
            <a:ext cx="2547452" cy="328340"/>
            <a:chOff x="720720" y="6229164"/>
            <a:chExt cx="1941970" cy="328340"/>
          </a:xfrm>
        </p:grpSpPr>
        <p:sp>
          <p:nvSpPr>
            <p:cNvPr id="224" name="Text Placeholder 4"/>
            <p:cNvSpPr txBox="1">
              <a:spLocks/>
            </p:cNvSpPr>
            <p:nvPr/>
          </p:nvSpPr>
          <p:spPr>
            <a:xfrm>
              <a:off x="1055563" y="6229164"/>
              <a:ext cx="1607127" cy="32834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Cloud DDoS Protection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0720" y="6241618"/>
              <a:ext cx="347705" cy="30110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513737" y="6239371"/>
            <a:ext cx="1958707" cy="328340"/>
            <a:chOff x="2876764" y="6229163"/>
            <a:chExt cx="1958707" cy="328340"/>
          </a:xfrm>
        </p:grpSpPr>
        <p:sp>
          <p:nvSpPr>
            <p:cNvPr id="225" name="Text Placeholder 4"/>
            <p:cNvSpPr txBox="1">
              <a:spLocks/>
            </p:cNvSpPr>
            <p:nvPr/>
          </p:nvSpPr>
          <p:spPr>
            <a:xfrm>
              <a:off x="3139362" y="6229163"/>
              <a:ext cx="1696109" cy="32834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err="1">
                  <a:solidFill>
                    <a:srgbClr val="000000"/>
                  </a:solidFill>
                </a:rPr>
                <a:t>DoS</a:t>
              </a:r>
              <a:r>
                <a:rPr lang="en-US" sz="1600" dirty="0">
                  <a:solidFill>
                    <a:srgbClr val="000000"/>
                  </a:solidFill>
                </a:rPr>
                <a:t> protection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76764" y="6262562"/>
              <a:ext cx="286266" cy="27325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25270" y="6227935"/>
            <a:ext cx="2244323" cy="351213"/>
            <a:chOff x="4996688" y="6229163"/>
            <a:chExt cx="2244323" cy="351213"/>
          </a:xfrm>
        </p:grpSpPr>
        <p:sp>
          <p:nvSpPr>
            <p:cNvPr id="226" name="Text Placeholder 4"/>
            <p:cNvSpPr txBox="1">
              <a:spLocks/>
            </p:cNvSpPr>
            <p:nvPr/>
          </p:nvSpPr>
          <p:spPr>
            <a:xfrm>
              <a:off x="5269471" y="6229163"/>
              <a:ext cx="1971540" cy="35121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Behavioral analysis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96688" y="6240875"/>
              <a:ext cx="312290" cy="31662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148100" y="6241221"/>
            <a:ext cx="1874397" cy="324640"/>
            <a:chOff x="8538175" y="6242086"/>
            <a:chExt cx="1874397" cy="324640"/>
          </a:xfrm>
        </p:grpSpPr>
        <p:sp>
          <p:nvSpPr>
            <p:cNvPr id="228" name="Text Placeholder 4"/>
            <p:cNvSpPr txBox="1">
              <a:spLocks/>
            </p:cNvSpPr>
            <p:nvPr/>
          </p:nvSpPr>
          <p:spPr>
            <a:xfrm>
              <a:off x="8819412" y="6266871"/>
              <a:ext cx="1593160" cy="299855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SSL protection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38175" y="6242086"/>
              <a:ext cx="260242" cy="2720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140772" y="3080904"/>
            <a:ext cx="508790" cy="508790"/>
            <a:chOff x="4055929" y="3033769"/>
            <a:chExt cx="508790" cy="508790"/>
          </a:xfrm>
        </p:grpSpPr>
        <p:sp>
          <p:nvSpPr>
            <p:cNvPr id="123" name="Oval 122"/>
            <p:cNvSpPr/>
            <p:nvPr/>
          </p:nvSpPr>
          <p:spPr>
            <a:xfrm>
              <a:off x="4055929" y="3033769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3010" y="3169221"/>
              <a:ext cx="234628" cy="2378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38522" y="1784606"/>
            <a:ext cx="508790" cy="508790"/>
            <a:chOff x="3538522" y="1784606"/>
            <a:chExt cx="508790" cy="508790"/>
          </a:xfrm>
        </p:grpSpPr>
        <p:sp>
          <p:nvSpPr>
            <p:cNvPr id="124" name="Oval 123"/>
            <p:cNvSpPr/>
            <p:nvPr/>
          </p:nvSpPr>
          <p:spPr>
            <a:xfrm>
              <a:off x="3538522" y="1784606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6055" y="1885919"/>
              <a:ext cx="347705" cy="30110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552509" y="3080904"/>
            <a:ext cx="508790" cy="508790"/>
            <a:chOff x="5552509" y="3061497"/>
            <a:chExt cx="508790" cy="508790"/>
          </a:xfrm>
        </p:grpSpPr>
        <p:sp>
          <p:nvSpPr>
            <p:cNvPr id="134" name="Oval 133"/>
            <p:cNvSpPr/>
            <p:nvPr/>
          </p:nvSpPr>
          <p:spPr>
            <a:xfrm>
              <a:off x="5552509" y="3061497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73296" y="3188790"/>
              <a:ext cx="286266" cy="2732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582486" y="3533094"/>
            <a:ext cx="508790" cy="508790"/>
            <a:chOff x="8486493" y="3270960"/>
            <a:chExt cx="508790" cy="508790"/>
          </a:xfrm>
        </p:grpSpPr>
        <p:sp>
          <p:nvSpPr>
            <p:cNvPr id="136" name="Oval 135"/>
            <p:cNvSpPr/>
            <p:nvPr/>
          </p:nvSpPr>
          <p:spPr>
            <a:xfrm>
              <a:off x="8486493" y="3270960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10767" y="3389320"/>
              <a:ext cx="260242" cy="272070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7937965" y="422512"/>
            <a:ext cx="508790" cy="508790"/>
            <a:chOff x="7226495" y="3270204"/>
            <a:chExt cx="508790" cy="508790"/>
          </a:xfrm>
        </p:grpSpPr>
        <p:sp>
          <p:nvSpPr>
            <p:cNvPr id="143" name="Oval 142"/>
            <p:cNvSpPr/>
            <p:nvPr/>
          </p:nvSpPr>
          <p:spPr>
            <a:xfrm>
              <a:off x="7226495" y="3270204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35372" y="3379081"/>
              <a:ext cx="291037" cy="29103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45" name="Group 144"/>
          <p:cNvGrpSpPr/>
          <p:nvPr/>
        </p:nvGrpSpPr>
        <p:grpSpPr>
          <a:xfrm>
            <a:off x="9911513" y="423758"/>
            <a:ext cx="508790" cy="508790"/>
            <a:chOff x="6857764" y="2403038"/>
            <a:chExt cx="508790" cy="508790"/>
          </a:xfrm>
        </p:grpSpPr>
        <p:sp>
          <p:nvSpPr>
            <p:cNvPr id="146" name="Oval 145"/>
            <p:cNvSpPr/>
            <p:nvPr/>
          </p:nvSpPr>
          <p:spPr>
            <a:xfrm>
              <a:off x="6857764" y="2403038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7" name="Group 4"/>
            <p:cNvGrpSpPr>
              <a:grpSpLocks noChangeAspect="1"/>
            </p:cNvGrpSpPr>
            <p:nvPr/>
          </p:nvGrpSpPr>
          <p:grpSpPr bwMode="auto">
            <a:xfrm>
              <a:off x="6982273" y="2537326"/>
              <a:ext cx="259772" cy="262396"/>
              <a:chOff x="3068" y="3914"/>
              <a:chExt cx="198" cy="200"/>
            </a:xfrm>
            <a:solidFill>
              <a:schemeClr val="bg1"/>
            </a:solidFill>
          </p:grpSpPr>
          <p:sp>
            <p:nvSpPr>
              <p:cNvPr id="14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069" y="3914"/>
                <a:ext cx="197" cy="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Line 5"/>
              <p:cNvSpPr>
                <a:spLocks noChangeShapeType="1"/>
              </p:cNvSpPr>
              <p:nvPr/>
            </p:nvSpPr>
            <p:spPr bwMode="auto">
              <a:xfrm>
                <a:off x="3195" y="4045"/>
                <a:ext cx="66" cy="63"/>
              </a:xfrm>
              <a:prstGeom prst="line">
                <a:avLst/>
              </a:prstGeom>
              <a:grpFill/>
              <a:ln w="17463" cap="flat">
                <a:solidFill>
                  <a:srgbClr val="797979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0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3914"/>
                <a:ext cx="167" cy="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0" name="Group 159"/>
          <p:cNvGrpSpPr/>
          <p:nvPr/>
        </p:nvGrpSpPr>
        <p:grpSpPr>
          <a:xfrm>
            <a:off x="10485009" y="3270204"/>
            <a:ext cx="508790" cy="508790"/>
            <a:chOff x="4055929" y="3033769"/>
            <a:chExt cx="508790" cy="508790"/>
          </a:xfrm>
        </p:grpSpPr>
        <p:sp>
          <p:nvSpPr>
            <p:cNvPr id="161" name="Oval 160"/>
            <p:cNvSpPr/>
            <p:nvPr/>
          </p:nvSpPr>
          <p:spPr>
            <a:xfrm>
              <a:off x="4055929" y="3033769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93010" y="3169221"/>
              <a:ext cx="234628" cy="237887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7574048" y="2988564"/>
            <a:ext cx="1421234" cy="544712"/>
            <a:chOff x="7574048" y="2668524"/>
            <a:chExt cx="1421234" cy="544712"/>
          </a:xfrm>
        </p:grpSpPr>
        <p:sp>
          <p:nvSpPr>
            <p:cNvPr id="213" name="Text Placeholder 4"/>
            <p:cNvSpPr txBox="1">
              <a:spLocks/>
            </p:cNvSpPr>
            <p:nvPr/>
          </p:nvSpPr>
          <p:spPr>
            <a:xfrm>
              <a:off x="7574048" y="2668524"/>
              <a:ext cx="1283097" cy="54471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HTTP Floods</a:t>
              </a:r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H="1">
              <a:off x="8860596" y="2983178"/>
              <a:ext cx="134686" cy="2345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7542756" y="1809628"/>
            <a:ext cx="1528868" cy="2731588"/>
            <a:chOff x="7542756" y="1809628"/>
            <a:chExt cx="1528868" cy="2731588"/>
          </a:xfrm>
        </p:grpSpPr>
        <p:sp>
          <p:nvSpPr>
            <p:cNvPr id="201" name="Rectangle 200"/>
            <p:cNvSpPr/>
            <p:nvPr/>
          </p:nvSpPr>
          <p:spPr>
            <a:xfrm>
              <a:off x="7542756" y="1809628"/>
              <a:ext cx="1323949" cy="94358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" name="Text Placeholder 4"/>
            <p:cNvSpPr txBox="1">
              <a:spLocks/>
            </p:cNvSpPr>
            <p:nvPr/>
          </p:nvSpPr>
          <p:spPr>
            <a:xfrm>
              <a:off x="7583608" y="1827698"/>
              <a:ext cx="1235438" cy="918923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pc="-100" dirty="0">
                  <a:solidFill>
                    <a:srgbClr val="000000"/>
                  </a:solidFill>
                </a:rPr>
                <a:t>ATO</a:t>
              </a:r>
            </a:p>
            <a:p>
              <a:pPr algn="ctr"/>
              <a:r>
                <a:rPr lang="en-US" sz="1600" spc="-100" dirty="0">
                  <a:solidFill>
                    <a:srgbClr val="000000"/>
                  </a:solidFill>
                </a:rPr>
                <a:t>Web Scraping</a:t>
              </a:r>
            </a:p>
            <a:p>
              <a:pPr algn="ctr"/>
              <a:r>
                <a:rPr lang="en-US" sz="1600" spc="-100" dirty="0">
                  <a:solidFill>
                    <a:srgbClr val="000000"/>
                  </a:solidFill>
                </a:rPr>
                <a:t>Denial of Inventory</a:t>
              </a: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8869050" y="2087357"/>
              <a:ext cx="202574" cy="2453859"/>
              <a:chOff x="8857146" y="2128783"/>
              <a:chExt cx="141620" cy="2418495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 flipV="1">
                <a:off x="8998766" y="2128783"/>
                <a:ext cx="0" cy="241849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8857146" y="2128783"/>
                <a:ext cx="1416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9247549" y="1815216"/>
            <a:ext cx="1506173" cy="2732062"/>
            <a:chOff x="9247549" y="1815216"/>
            <a:chExt cx="1506173" cy="2732062"/>
          </a:xfrm>
        </p:grpSpPr>
        <p:sp>
          <p:nvSpPr>
            <p:cNvPr id="204" name="Rectangle 203"/>
            <p:cNvSpPr/>
            <p:nvPr/>
          </p:nvSpPr>
          <p:spPr>
            <a:xfrm>
              <a:off x="9407282" y="1815216"/>
              <a:ext cx="1317901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2" name="Text Placeholder 4"/>
            <p:cNvSpPr txBox="1">
              <a:spLocks/>
            </p:cNvSpPr>
            <p:nvPr/>
          </p:nvSpPr>
          <p:spPr>
            <a:xfrm>
              <a:off x="9404141" y="1985012"/>
              <a:ext cx="1349581" cy="24202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prstClr val="black"/>
                  </a:solidFill>
                  <a:cs typeface="Arial"/>
                </a:rPr>
                <a:t>XSS, CSRF</a:t>
              </a:r>
            </a:p>
            <a:p>
              <a:pPr algn="ctr"/>
              <a:r>
                <a:rPr lang="en-US" sz="1600" dirty="0">
                  <a:solidFill>
                    <a:prstClr val="black"/>
                  </a:solidFill>
                  <a:cs typeface="Arial"/>
                </a:rPr>
                <a:t>SQL Injections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9247549" y="2087357"/>
              <a:ext cx="159733" cy="2459921"/>
              <a:chOff x="9247549" y="2087357"/>
              <a:chExt cx="159733" cy="2459921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 flipV="1">
                <a:off x="9247549" y="2093419"/>
                <a:ext cx="0" cy="245385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>
                <a:stCxn id="204" idx="1"/>
              </p:cNvCxnSpPr>
              <p:nvPr/>
            </p:nvCxnSpPr>
            <p:spPr>
              <a:xfrm flipH="1" flipV="1">
                <a:off x="9247550" y="2087357"/>
                <a:ext cx="159732" cy="5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9308405" y="2656216"/>
            <a:ext cx="1411095" cy="1909029"/>
            <a:chOff x="9308405" y="2656216"/>
            <a:chExt cx="1411095" cy="1909029"/>
          </a:xfrm>
        </p:grpSpPr>
        <p:sp>
          <p:nvSpPr>
            <p:cNvPr id="203" name="Rectangle 202"/>
            <p:cNvSpPr/>
            <p:nvPr/>
          </p:nvSpPr>
          <p:spPr>
            <a:xfrm>
              <a:off x="9407282" y="2658992"/>
              <a:ext cx="1312218" cy="55545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Text Placeholder 4"/>
            <p:cNvSpPr txBox="1">
              <a:spLocks/>
            </p:cNvSpPr>
            <p:nvPr/>
          </p:nvSpPr>
          <p:spPr>
            <a:xfrm>
              <a:off x="9611540" y="2656216"/>
              <a:ext cx="939202" cy="556027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prstClr val="black"/>
                  </a:solidFill>
                  <a:cs typeface="Arial"/>
                </a:rPr>
                <a:t>Brute Force</a:t>
              </a:r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9308405" y="2983096"/>
              <a:ext cx="102736" cy="1582149"/>
              <a:chOff x="9247549" y="2087357"/>
              <a:chExt cx="159733" cy="2459921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 flipV="1">
                <a:off x="9247549" y="2093419"/>
                <a:ext cx="0" cy="245385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 flipV="1">
                <a:off x="9247550" y="2087357"/>
                <a:ext cx="159732" cy="558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5" name="Group 294"/>
          <p:cNvGrpSpPr/>
          <p:nvPr/>
        </p:nvGrpSpPr>
        <p:grpSpPr>
          <a:xfrm>
            <a:off x="9247549" y="3270204"/>
            <a:ext cx="508790" cy="508790"/>
            <a:chOff x="7273447" y="1578567"/>
            <a:chExt cx="508790" cy="508790"/>
          </a:xfrm>
        </p:grpSpPr>
        <p:sp>
          <p:nvSpPr>
            <p:cNvPr id="296" name="Oval 295"/>
            <p:cNvSpPr/>
            <p:nvPr/>
          </p:nvSpPr>
          <p:spPr>
            <a:xfrm>
              <a:off x="7273447" y="1578567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97" name="Picture 29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7758" y="1723632"/>
              <a:ext cx="240169" cy="21866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98" name="Group 297"/>
          <p:cNvGrpSpPr/>
          <p:nvPr/>
        </p:nvGrpSpPr>
        <p:grpSpPr>
          <a:xfrm>
            <a:off x="10485009" y="2421558"/>
            <a:ext cx="508790" cy="508790"/>
            <a:chOff x="7273447" y="1578567"/>
            <a:chExt cx="508790" cy="508790"/>
          </a:xfrm>
        </p:grpSpPr>
        <p:sp>
          <p:nvSpPr>
            <p:cNvPr id="299" name="Oval 298"/>
            <p:cNvSpPr/>
            <p:nvPr/>
          </p:nvSpPr>
          <p:spPr>
            <a:xfrm>
              <a:off x="7273447" y="1578567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7758" y="1723632"/>
              <a:ext cx="240169" cy="21866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01" name="Group 300"/>
          <p:cNvGrpSpPr/>
          <p:nvPr/>
        </p:nvGrpSpPr>
        <p:grpSpPr>
          <a:xfrm>
            <a:off x="10485009" y="1572832"/>
            <a:ext cx="508790" cy="508790"/>
            <a:chOff x="7273447" y="1578567"/>
            <a:chExt cx="508790" cy="508790"/>
          </a:xfrm>
        </p:grpSpPr>
        <p:sp>
          <p:nvSpPr>
            <p:cNvPr id="302" name="Oval 301"/>
            <p:cNvSpPr/>
            <p:nvPr/>
          </p:nvSpPr>
          <p:spPr>
            <a:xfrm>
              <a:off x="7273447" y="1578567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03" name="Picture 30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07758" y="1723632"/>
              <a:ext cx="240169" cy="21866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07" name="Group 306"/>
          <p:cNvGrpSpPr/>
          <p:nvPr/>
        </p:nvGrpSpPr>
        <p:grpSpPr>
          <a:xfrm>
            <a:off x="7293990" y="2741598"/>
            <a:ext cx="508790" cy="508790"/>
            <a:chOff x="6857764" y="2403038"/>
            <a:chExt cx="508790" cy="508790"/>
          </a:xfrm>
        </p:grpSpPr>
        <p:sp>
          <p:nvSpPr>
            <p:cNvPr id="308" name="Oval 307"/>
            <p:cNvSpPr/>
            <p:nvPr/>
          </p:nvSpPr>
          <p:spPr>
            <a:xfrm>
              <a:off x="6857764" y="2403038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09" name="Group 4"/>
            <p:cNvGrpSpPr>
              <a:grpSpLocks noChangeAspect="1"/>
            </p:cNvGrpSpPr>
            <p:nvPr/>
          </p:nvGrpSpPr>
          <p:grpSpPr bwMode="auto">
            <a:xfrm>
              <a:off x="6982273" y="2537326"/>
              <a:ext cx="259772" cy="262396"/>
              <a:chOff x="3068" y="3914"/>
              <a:chExt cx="198" cy="200"/>
            </a:xfrm>
            <a:solidFill>
              <a:schemeClr val="bg1"/>
            </a:solidFill>
          </p:grpSpPr>
          <p:sp>
            <p:nvSpPr>
              <p:cNvPr id="3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069" y="3914"/>
                <a:ext cx="197" cy="2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Line 5"/>
              <p:cNvSpPr>
                <a:spLocks noChangeShapeType="1"/>
              </p:cNvSpPr>
              <p:nvPr/>
            </p:nvSpPr>
            <p:spPr bwMode="auto">
              <a:xfrm>
                <a:off x="3195" y="4045"/>
                <a:ext cx="66" cy="63"/>
              </a:xfrm>
              <a:prstGeom prst="line">
                <a:avLst/>
              </a:prstGeom>
              <a:grpFill/>
              <a:ln w="17463" cap="flat">
                <a:solidFill>
                  <a:srgbClr val="797979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12" name="Picture 6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3914"/>
                <a:ext cx="167" cy="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3" name="Group 312"/>
          <p:cNvGrpSpPr/>
          <p:nvPr/>
        </p:nvGrpSpPr>
        <p:grpSpPr>
          <a:xfrm>
            <a:off x="8582486" y="2741598"/>
            <a:ext cx="508790" cy="508790"/>
            <a:chOff x="5552509" y="3061497"/>
            <a:chExt cx="508790" cy="508790"/>
          </a:xfrm>
        </p:grpSpPr>
        <p:sp>
          <p:nvSpPr>
            <p:cNvPr id="314" name="Oval 313"/>
            <p:cNvSpPr/>
            <p:nvPr/>
          </p:nvSpPr>
          <p:spPr>
            <a:xfrm>
              <a:off x="5552509" y="3061497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15" name="Picture 3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73296" y="3188790"/>
              <a:ext cx="286266" cy="27325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0887770" y="3835748"/>
            <a:ext cx="200443" cy="1163178"/>
            <a:chOff x="10887770" y="3835748"/>
            <a:chExt cx="200443" cy="1163178"/>
          </a:xfrm>
        </p:grpSpPr>
        <p:cxnSp>
          <p:nvCxnSpPr>
            <p:cNvPr id="318" name="Straight Connector 317"/>
            <p:cNvCxnSpPr/>
            <p:nvPr/>
          </p:nvCxnSpPr>
          <p:spPr>
            <a:xfrm flipV="1">
              <a:off x="11088213" y="3835748"/>
              <a:ext cx="0" cy="1163178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0887770" y="4998926"/>
              <a:ext cx="20044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>
              <a:off x="10887770" y="3839200"/>
              <a:ext cx="20044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ADBAED1-5ADD-471C-8C4E-C13694BF2BD9}"/>
              </a:ext>
            </a:extLst>
          </p:cNvPr>
          <p:cNvGrpSpPr/>
          <p:nvPr/>
        </p:nvGrpSpPr>
        <p:grpSpPr>
          <a:xfrm>
            <a:off x="7293990" y="1572832"/>
            <a:ext cx="508790" cy="508790"/>
            <a:chOff x="7293990" y="1572832"/>
            <a:chExt cx="508790" cy="508790"/>
          </a:xfrm>
        </p:grpSpPr>
        <p:sp>
          <p:nvSpPr>
            <p:cNvPr id="305" name="Oval 304"/>
            <p:cNvSpPr/>
            <p:nvPr/>
          </p:nvSpPr>
          <p:spPr>
            <a:xfrm>
              <a:off x="7293990" y="1572832"/>
              <a:ext cx="508790" cy="508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254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51" name="Picture 150">
              <a:extLst>
                <a:ext uri="{FF2B5EF4-FFF2-40B4-BE49-F238E27FC236}">
                  <a16:creationId xmlns="" xmlns:a16="http://schemas.microsoft.com/office/drawing/2014/main" id="{89AA779D-DA49-49BF-A341-EFDC2EC61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032" y="1649494"/>
              <a:ext cx="408073" cy="3421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2EAF24F-B8FB-4235-AEF6-D6C01F834DC9}"/>
              </a:ext>
            </a:extLst>
          </p:cNvPr>
          <p:cNvGrpSpPr/>
          <p:nvPr/>
        </p:nvGrpSpPr>
        <p:grpSpPr>
          <a:xfrm>
            <a:off x="10719432" y="6236986"/>
            <a:ext cx="1202703" cy="342162"/>
            <a:chOff x="10753722" y="6236986"/>
            <a:chExt cx="1202703" cy="342162"/>
          </a:xfrm>
        </p:grpSpPr>
        <p:sp>
          <p:nvSpPr>
            <p:cNvPr id="153" name="Text Placeholder 4">
              <a:extLst>
                <a:ext uri="{FF2B5EF4-FFF2-40B4-BE49-F238E27FC236}">
                  <a16:creationId xmlns="" xmlns:a16="http://schemas.microsoft.com/office/drawing/2014/main" id="{FA5C136C-6E69-4DCB-A64B-3184056AAB85}"/>
                </a:ext>
              </a:extLst>
            </p:cNvPr>
            <p:cNvSpPr txBox="1">
              <a:spLocks/>
            </p:cNvSpPr>
            <p:nvPr/>
          </p:nvSpPr>
          <p:spPr>
            <a:xfrm>
              <a:off x="11067492" y="6276883"/>
              <a:ext cx="888933" cy="25413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Anti-Bot</a:t>
              </a:r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="" xmlns:a16="http://schemas.microsoft.com/office/drawing/2014/main" id="{9F4E4E9D-8BFC-4D6C-B224-0ED62056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722" y="6236986"/>
              <a:ext cx="408073" cy="342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9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7F7F7"/>
      </a:lt2>
      <a:accent1>
        <a:srgbClr val="FE3018"/>
      </a:accent1>
      <a:accent2>
        <a:srgbClr val="6398B9"/>
      </a:accent2>
      <a:accent3>
        <a:srgbClr val="12B3B6"/>
      </a:accent3>
      <a:accent4>
        <a:srgbClr val="A33346"/>
      </a:accent4>
      <a:accent5>
        <a:srgbClr val="3F5783"/>
      </a:accent5>
      <a:accent6>
        <a:srgbClr val="7F7F80"/>
      </a:accent6>
      <a:hlink>
        <a:srgbClr val="874D5B"/>
      </a:hlink>
      <a:folHlink>
        <a:srgbClr val="7C120D"/>
      </a:folHlink>
    </a:clrScheme>
    <a:fontScheme name="Custom 4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5225</TotalTime>
  <Words>964</Words>
  <Application>Microsoft Office PowerPoint</Application>
  <PresentationFormat>Custom</PresentationFormat>
  <Paragraphs>250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 Traffic Requires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Ortal</dc:creator>
  <cp:lastModifiedBy>Filippo Farina</cp:lastModifiedBy>
  <cp:revision>394</cp:revision>
  <dcterms:created xsi:type="dcterms:W3CDTF">2017-12-11T15:27:53Z</dcterms:created>
  <dcterms:modified xsi:type="dcterms:W3CDTF">2019-04-25T07:37:08Z</dcterms:modified>
</cp:coreProperties>
</file>