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83" r:id="rId3"/>
    <p:sldId id="269" r:id="rId4"/>
    <p:sldId id="287" r:id="rId5"/>
    <p:sldId id="271" r:id="rId6"/>
    <p:sldId id="279" r:id="rId7"/>
    <p:sldId id="281" r:id="rId8"/>
    <p:sldId id="286" r:id="rId9"/>
    <p:sldId id="280" r:id="rId10"/>
    <p:sldId id="276" r:id="rId1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2DA8AA"/>
    <a:srgbClr val="660000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0"/>
    <p:restoredTop sz="92974" autoAdjust="0"/>
  </p:normalViewPr>
  <p:slideViewPr>
    <p:cSldViewPr snapToGrid="0" snapToObjects="1">
      <p:cViewPr>
        <p:scale>
          <a:sx n="100" d="100"/>
          <a:sy n="100" d="100"/>
        </p:scale>
        <p:origin x="-728" y="-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87C76-29DC-6A42-BCD1-338FAA5493B7}" type="datetimeFigureOut">
              <a:rPr lang="it-IT" smtClean="0"/>
              <a:t>10/05/19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1F118-4BF7-D847-BC4F-DE8E0C017CF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0466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1F118-4BF7-D847-BC4F-DE8E0C017CF1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6043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1F118-4BF7-D847-BC4F-DE8E0C017CF1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7927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1F118-4BF7-D847-BC4F-DE8E0C017CF1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79271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1F118-4BF7-D847-BC4F-DE8E0C017CF1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79271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1F118-4BF7-D847-BC4F-DE8E0C017CF1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7622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1F118-4BF7-D847-BC4F-DE8E0C017CF1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7927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1F118-4BF7-D847-BC4F-DE8E0C017CF1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7927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1F118-4BF7-D847-BC4F-DE8E0C017CF1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7927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1F118-4BF7-D847-BC4F-DE8E0C017CF1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79271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1F118-4BF7-D847-BC4F-DE8E0C017CF1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7927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6475613" y="2164805"/>
            <a:ext cx="5352320" cy="1726158"/>
          </a:xfrm>
        </p:spPr>
        <p:txBody>
          <a:bodyPr vert="horz" anchor="b" anchorCtr="0">
            <a:normAutofit/>
          </a:bodyPr>
          <a:lstStyle>
            <a:lvl1pPr algn="l">
              <a:defRPr sz="3600"/>
            </a:lvl1pPr>
          </a:lstStyle>
          <a:p>
            <a:r>
              <a:rPr lang="it-IT" dirty="0" smtClean="0"/>
              <a:t>Fare clic per </a:t>
            </a:r>
            <a:br>
              <a:rPr lang="it-IT" dirty="0" smtClean="0"/>
            </a:br>
            <a:r>
              <a:rPr lang="it-IT" dirty="0" smtClean="0"/>
              <a:t>modificare stile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475613" y="3890965"/>
            <a:ext cx="5352319" cy="1120226"/>
          </a:xfrm>
        </p:spPr>
        <p:txBody>
          <a:bodyPr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 smtClean="0"/>
              <a:t>Fare clic per modificare lo stile del sottotitolo dello schema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34793" cy="6867063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614" y="710891"/>
            <a:ext cx="3268398" cy="796974"/>
          </a:xfrm>
          <a:prstGeom prst="rect">
            <a:avLst/>
          </a:prstGeom>
        </p:spPr>
      </p:pic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>
          <a:xfrm>
            <a:off x="9084732" y="6110817"/>
            <a:ext cx="2743200" cy="365125"/>
          </a:xfrm>
        </p:spPr>
        <p:txBody>
          <a:bodyPr/>
          <a:lstStyle>
            <a:lvl1pPr algn="r">
              <a:defRPr>
                <a:solidFill>
                  <a:srgbClr val="4D4D4D"/>
                </a:solidFill>
              </a:defRPr>
            </a:lvl1pPr>
          </a:lstStyle>
          <a:p>
            <a:r>
              <a:rPr lang="it-IT" dirty="0" smtClean="0"/>
              <a:t>Roma, </a:t>
            </a:r>
            <a:fld id="{462DD0C4-C69E-C149-B8C5-393403291C84}" type="datetime4">
              <a:rPr lang="it-IT" smtClean="0"/>
              <a:pPr/>
              <a:t>maggio 10, 2019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9654" y="365125"/>
            <a:ext cx="9710394" cy="1325563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9654" y="1825624"/>
            <a:ext cx="9710394" cy="4530725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cxnSp>
        <p:nvCxnSpPr>
          <p:cNvPr id="8" name="Connettore 1 7"/>
          <p:cNvCxnSpPr/>
          <p:nvPr userDrawn="1"/>
        </p:nvCxnSpPr>
        <p:spPr>
          <a:xfrm>
            <a:off x="290289" y="1483298"/>
            <a:ext cx="864000" cy="0"/>
          </a:xfrm>
          <a:prstGeom prst="line">
            <a:avLst/>
          </a:prstGeom>
          <a:ln w="34925">
            <a:solidFill>
              <a:srgbClr val="6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688" y="-5400"/>
            <a:ext cx="1253312" cy="6868800"/>
          </a:xfrm>
          <a:prstGeom prst="rect">
            <a:avLst/>
          </a:prstGeom>
        </p:spPr>
      </p:pic>
      <p:sp>
        <p:nvSpPr>
          <p:cNvPr id="12" name="Segnaposto numero diapositiva 5"/>
          <p:cNvSpPr txBox="1">
            <a:spLocks/>
          </p:cNvSpPr>
          <p:nvPr userDrawn="1"/>
        </p:nvSpPr>
        <p:spPr>
          <a:xfrm>
            <a:off x="11021339" y="6356350"/>
            <a:ext cx="1088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400" b="0" i="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/>
              <a:t>- </a:t>
            </a:r>
            <a:fld id="{F82A9321-C878-CB42-A59C-28DF63E31617}" type="slidenum">
              <a:rPr lang="it-IT" smtClean="0"/>
              <a:pPr/>
              <a:t>‹n.›</a:t>
            </a:fld>
            <a:r>
              <a:rPr lang="it-IT" dirty="0" smtClean="0"/>
              <a:t> -</a:t>
            </a:r>
            <a:endParaRPr lang="it-IT" dirty="0"/>
          </a:p>
        </p:txBody>
      </p:sp>
      <p:sp>
        <p:nvSpPr>
          <p:cNvPr id="13" name="Segnaposto data 3"/>
          <p:cNvSpPr txBox="1">
            <a:spLocks/>
          </p:cNvSpPr>
          <p:nvPr userDrawn="1"/>
        </p:nvSpPr>
        <p:spPr>
          <a:xfrm rot="16200000">
            <a:off x="10193745" y="364013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aseline="0" dirty="0" smtClean="0"/>
              <a:t>Bologna, 10th  MAY 2019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57747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9654" y="365125"/>
            <a:ext cx="9710394" cy="1325563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cxnSp>
        <p:nvCxnSpPr>
          <p:cNvPr id="8" name="Connettore 1 7"/>
          <p:cNvCxnSpPr/>
          <p:nvPr userDrawn="1"/>
        </p:nvCxnSpPr>
        <p:spPr>
          <a:xfrm>
            <a:off x="290289" y="1483298"/>
            <a:ext cx="864000" cy="0"/>
          </a:xfrm>
          <a:prstGeom prst="line">
            <a:avLst/>
          </a:prstGeom>
          <a:ln w="34925">
            <a:solidFill>
              <a:srgbClr val="6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688" y="-5400"/>
            <a:ext cx="1253312" cy="6868800"/>
          </a:xfrm>
          <a:prstGeom prst="rect">
            <a:avLst/>
          </a:prstGeom>
        </p:spPr>
      </p:pic>
      <p:sp>
        <p:nvSpPr>
          <p:cNvPr id="12" name="Segnaposto numero diapositiva 5"/>
          <p:cNvSpPr txBox="1">
            <a:spLocks/>
          </p:cNvSpPr>
          <p:nvPr userDrawn="1"/>
        </p:nvSpPr>
        <p:spPr>
          <a:xfrm>
            <a:off x="11021339" y="6356350"/>
            <a:ext cx="1088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400" b="0" i="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/>
              <a:t>- </a:t>
            </a:r>
            <a:fld id="{F82A9321-C878-CB42-A59C-28DF63E31617}" type="slidenum">
              <a:rPr lang="it-IT" smtClean="0"/>
              <a:pPr/>
              <a:t>‹n.›</a:t>
            </a:fld>
            <a:r>
              <a:rPr lang="it-IT" dirty="0" smtClean="0"/>
              <a:t> -</a:t>
            </a:r>
            <a:endParaRPr lang="it-IT" dirty="0"/>
          </a:p>
        </p:txBody>
      </p:sp>
      <p:sp>
        <p:nvSpPr>
          <p:cNvPr id="13" name="Segnaposto data 3"/>
          <p:cNvSpPr txBox="1">
            <a:spLocks/>
          </p:cNvSpPr>
          <p:nvPr userDrawn="1"/>
        </p:nvSpPr>
        <p:spPr>
          <a:xfrm rot="16200000">
            <a:off x="10193745" y="364013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/>
              <a:t>Roma, 22 maggio 2018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9112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29654" y="1825624"/>
            <a:ext cx="4680000" cy="4530725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660048" y="1825624"/>
            <a:ext cx="4680000" cy="4530725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688" y="-5400"/>
            <a:ext cx="1253312" cy="6868800"/>
          </a:xfrm>
          <a:prstGeom prst="rect">
            <a:avLst/>
          </a:prstGeom>
        </p:spPr>
      </p:pic>
      <p:sp>
        <p:nvSpPr>
          <p:cNvPr id="9" name="Segnaposto numero diapositiva 5"/>
          <p:cNvSpPr txBox="1">
            <a:spLocks/>
          </p:cNvSpPr>
          <p:nvPr userDrawn="1"/>
        </p:nvSpPr>
        <p:spPr>
          <a:xfrm>
            <a:off x="11021339" y="6356350"/>
            <a:ext cx="1088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400" b="0" i="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/>
              <a:t>- </a:t>
            </a:r>
            <a:fld id="{F82A9321-C878-CB42-A59C-28DF63E31617}" type="slidenum">
              <a:rPr lang="it-IT" smtClean="0"/>
              <a:pPr/>
              <a:t>‹n.›</a:t>
            </a:fld>
            <a:r>
              <a:rPr lang="it-IT" dirty="0" smtClean="0"/>
              <a:t> -</a:t>
            </a:r>
            <a:endParaRPr lang="it-IT" dirty="0"/>
          </a:p>
        </p:txBody>
      </p:sp>
      <p:sp>
        <p:nvSpPr>
          <p:cNvPr id="12" name="Segnaposto data 3"/>
          <p:cNvSpPr txBox="1">
            <a:spLocks/>
          </p:cNvSpPr>
          <p:nvPr userDrawn="1"/>
        </p:nvSpPr>
        <p:spPr>
          <a:xfrm rot="16200000">
            <a:off x="10193745" y="364013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/>
              <a:t>Roma, 22 maggio 2018</a:t>
            </a:r>
            <a:endParaRPr lang="it-IT" dirty="0"/>
          </a:p>
        </p:txBody>
      </p:sp>
      <p:sp>
        <p:nvSpPr>
          <p:cNvPr id="13" name="Titolo 1"/>
          <p:cNvSpPr>
            <a:spLocks noGrp="1"/>
          </p:cNvSpPr>
          <p:nvPr>
            <p:ph type="title"/>
          </p:nvPr>
        </p:nvSpPr>
        <p:spPr>
          <a:xfrm>
            <a:off x="629654" y="365125"/>
            <a:ext cx="9710394" cy="1325563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cxnSp>
        <p:nvCxnSpPr>
          <p:cNvPr id="14" name="Connettore 1 13"/>
          <p:cNvCxnSpPr/>
          <p:nvPr userDrawn="1"/>
        </p:nvCxnSpPr>
        <p:spPr>
          <a:xfrm>
            <a:off x="290289" y="1483298"/>
            <a:ext cx="864000" cy="0"/>
          </a:xfrm>
          <a:prstGeom prst="line">
            <a:avLst/>
          </a:prstGeom>
          <a:ln w="34925">
            <a:solidFill>
              <a:srgbClr val="6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885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9654" y="1840654"/>
            <a:ext cx="4680000" cy="823912"/>
          </a:xfrm>
        </p:spPr>
        <p:txBody>
          <a:bodyPr anchor="b"/>
          <a:lstStyle>
            <a:lvl1pPr marL="0" indent="0">
              <a:buNone/>
              <a:defRPr sz="24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dirty="0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29654" y="2808860"/>
            <a:ext cx="4680000" cy="3547490"/>
          </a:xfrm>
        </p:spPr>
        <p:txBody>
          <a:bodyPr/>
          <a:lstStyle/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5649019" y="1840654"/>
            <a:ext cx="4680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5649019" y="2808860"/>
            <a:ext cx="4680000" cy="3547490"/>
          </a:xfrm>
        </p:spPr>
        <p:txBody>
          <a:bodyPr/>
          <a:lstStyle/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688" y="-5400"/>
            <a:ext cx="1253312" cy="6868800"/>
          </a:xfrm>
          <a:prstGeom prst="rect">
            <a:avLst/>
          </a:prstGeom>
        </p:spPr>
      </p:pic>
      <p:sp>
        <p:nvSpPr>
          <p:cNvPr id="11" name="Segnaposto numero diapositiva 5"/>
          <p:cNvSpPr txBox="1">
            <a:spLocks/>
          </p:cNvSpPr>
          <p:nvPr userDrawn="1"/>
        </p:nvSpPr>
        <p:spPr>
          <a:xfrm>
            <a:off x="11021339" y="6356350"/>
            <a:ext cx="1088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400" b="0" i="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/>
              <a:t>- </a:t>
            </a:r>
            <a:fld id="{F82A9321-C878-CB42-A59C-28DF63E31617}" type="slidenum">
              <a:rPr lang="it-IT" smtClean="0"/>
              <a:pPr/>
              <a:t>‹n.›</a:t>
            </a:fld>
            <a:r>
              <a:rPr lang="it-IT" dirty="0" smtClean="0"/>
              <a:t> -</a:t>
            </a:r>
            <a:endParaRPr lang="it-IT" dirty="0"/>
          </a:p>
        </p:txBody>
      </p:sp>
      <p:sp>
        <p:nvSpPr>
          <p:cNvPr id="14" name="Segnaposto data 3"/>
          <p:cNvSpPr txBox="1">
            <a:spLocks/>
          </p:cNvSpPr>
          <p:nvPr userDrawn="1"/>
        </p:nvSpPr>
        <p:spPr>
          <a:xfrm rot="16200000">
            <a:off x="10193745" y="364013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/>
              <a:t>Roma, 22 maggio 2018</a:t>
            </a:r>
            <a:endParaRPr lang="it-IT" dirty="0"/>
          </a:p>
        </p:txBody>
      </p:sp>
      <p:sp>
        <p:nvSpPr>
          <p:cNvPr id="15" name="Titolo 1"/>
          <p:cNvSpPr>
            <a:spLocks noGrp="1"/>
          </p:cNvSpPr>
          <p:nvPr>
            <p:ph type="title"/>
          </p:nvPr>
        </p:nvSpPr>
        <p:spPr>
          <a:xfrm>
            <a:off x="629654" y="365125"/>
            <a:ext cx="9710394" cy="1325563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cxnSp>
        <p:nvCxnSpPr>
          <p:cNvPr id="16" name="Connettore 1 15"/>
          <p:cNvCxnSpPr/>
          <p:nvPr userDrawn="1"/>
        </p:nvCxnSpPr>
        <p:spPr>
          <a:xfrm>
            <a:off x="290289" y="1483298"/>
            <a:ext cx="864000" cy="0"/>
          </a:xfrm>
          <a:prstGeom prst="line">
            <a:avLst/>
          </a:prstGeom>
          <a:ln w="34925">
            <a:solidFill>
              <a:srgbClr val="6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9760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dirty="0" smtClean="0"/>
              <a:t>Roma, </a:t>
            </a:r>
            <a:fld id="{68C3196B-C51A-D74C-96B0-3497213331E2}" type="datetime4">
              <a:rPr lang="it-IT" smtClean="0"/>
              <a:pPr/>
              <a:t>maggio 10, 2019</a:t>
            </a:fld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2A9321-C878-CB42-A59C-28DF63E31617}" type="slidenum">
              <a:rPr lang="it-IT" smtClean="0"/>
              <a:t>‹n.›</a:t>
            </a:fld>
            <a:endParaRPr lang="it-IT"/>
          </a:p>
        </p:txBody>
      </p:sp>
      <p:cxnSp>
        <p:nvCxnSpPr>
          <p:cNvPr id="7" name="Connettore 1 6"/>
          <p:cNvCxnSpPr/>
          <p:nvPr userDrawn="1"/>
        </p:nvCxnSpPr>
        <p:spPr>
          <a:xfrm>
            <a:off x="498835" y="4538706"/>
            <a:ext cx="864000" cy="0"/>
          </a:xfrm>
          <a:prstGeom prst="line">
            <a:avLst/>
          </a:prstGeom>
          <a:ln w="34925">
            <a:solidFill>
              <a:srgbClr val="6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238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641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13612" y="365125"/>
            <a:ext cx="97092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13612" y="1825625"/>
            <a:ext cx="9709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venir Book" charset="0"/>
                <a:ea typeface="Avenir Book" charset="0"/>
                <a:cs typeface="Avenir Book" charset="0"/>
              </a:defRPr>
            </a:lvl1pPr>
          </a:lstStyle>
          <a:p>
            <a:r>
              <a:rPr lang="it-IT" dirty="0" smtClean="0"/>
              <a:t>Roma, </a:t>
            </a:r>
            <a:fld id="{D70E1563-0285-BF4F-93AD-F4B83AE1EB49}" type="datetime4">
              <a:rPr lang="it-IT" smtClean="0"/>
              <a:pPr/>
              <a:t>maggio 10, 2019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venir Book" charset="0"/>
                <a:ea typeface="Avenir Book" charset="0"/>
                <a:cs typeface="Avenir Book" charset="0"/>
              </a:defRPr>
            </a:lvl1pPr>
          </a:lstStyle>
          <a:p>
            <a:endParaRPr lang="it-IT" dirty="0"/>
          </a:p>
        </p:txBody>
      </p:sp>
      <p:sp>
        <p:nvSpPr>
          <p:cNvPr id="8" name="Segnaposto numero diapositiva 5"/>
          <p:cNvSpPr txBox="1">
            <a:spLocks/>
          </p:cNvSpPr>
          <p:nvPr userDrawn="1"/>
        </p:nvSpPr>
        <p:spPr>
          <a:xfrm>
            <a:off x="11021339" y="6356350"/>
            <a:ext cx="1088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400" b="0" i="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/>
              <a:t>- </a:t>
            </a:r>
            <a:fld id="{F82A9321-C878-CB42-A59C-28DF63E31617}" type="slidenum">
              <a:rPr lang="it-IT" smtClean="0"/>
              <a:pPr/>
              <a:t>‹n.›</a:t>
            </a:fld>
            <a:r>
              <a:rPr lang="it-IT" dirty="0" smtClean="0"/>
              <a:t> -</a:t>
            </a:r>
            <a:endParaRPr lang="it-IT" dirty="0"/>
          </a:p>
        </p:txBody>
      </p:sp>
      <p:sp>
        <p:nvSpPr>
          <p:cNvPr id="9" name="Segnaposto data 3"/>
          <p:cNvSpPr txBox="1">
            <a:spLocks/>
          </p:cNvSpPr>
          <p:nvPr userDrawn="1"/>
        </p:nvSpPr>
        <p:spPr>
          <a:xfrm rot="16200000">
            <a:off x="10193745" y="364013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8656DD-4F7F-C747-B2B6-5C2F826996E5}" type="datetimeFigureOut">
              <a:rPr lang="it-IT" smtClean="0"/>
              <a:pPr/>
              <a:t>10/05/19</a:t>
            </a:fld>
            <a:endParaRPr lang="it-IT" dirty="0"/>
          </a:p>
        </p:txBody>
      </p:sp>
      <p:sp>
        <p:nvSpPr>
          <p:cNvPr id="10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it-IT" sz="1200" b="0" i="0" smtClean="0">
                <a:solidFill>
                  <a:schemeClr val="tx1">
                    <a:tint val="75000"/>
                  </a:schemeClr>
                </a:solidFill>
                <a:latin typeface="Avenir Book" charset="0"/>
                <a:ea typeface="Avenir Book" charset="0"/>
                <a:cs typeface="Avenir Book" charset="0"/>
              </a:defRPr>
            </a:lvl1pPr>
          </a:lstStyle>
          <a:p>
            <a:pPr algn="ctr"/>
            <a:fld id="{F82A9321-C878-CB42-A59C-28DF63E31617}" type="slidenum">
              <a:rPr lang="nb-NO" smtClean="0"/>
              <a:pPr algn="ctr"/>
              <a:t>‹n.›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2" r:id="rId4"/>
    <p:sldLayoutId id="2147483653" r:id="rId5"/>
    <p:sldLayoutId id="2147483651" r:id="rId6"/>
    <p:sldLayoutId id="2147483655" r:id="rId7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it-IT" sz="3500" b="0" i="0" kern="1200" cap="all" baseline="0" dirty="0" smtClean="0">
          <a:solidFill>
            <a:srgbClr val="660000"/>
          </a:solidFill>
          <a:latin typeface="Avenir Medium" charset="0"/>
          <a:ea typeface="Avenir Medium" charset="0"/>
          <a:cs typeface="Avenir Medium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2800" b="0" i="0" kern="1200">
          <a:solidFill>
            <a:srgbClr val="4D4D4D"/>
          </a:solidFill>
          <a:latin typeface="Avenir Book" charset="0"/>
          <a:ea typeface="Avenir Book" charset="0"/>
          <a:cs typeface="Avenir Book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rgbClr val="4D4D4D"/>
          </a:solidFill>
          <a:latin typeface="Avenir Book" charset="0"/>
          <a:ea typeface="Avenir Book" charset="0"/>
          <a:cs typeface="Avenir Book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rgbClr val="4D4D4D"/>
          </a:solidFill>
          <a:latin typeface="Avenir Book" charset="0"/>
          <a:ea typeface="Avenir Book" charset="0"/>
          <a:cs typeface="Avenir Book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rgbClr val="4D4D4D"/>
          </a:solidFill>
          <a:latin typeface="Avenir Book" charset="0"/>
          <a:ea typeface="Avenir Book" charset="0"/>
          <a:cs typeface="Avenir Book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rgbClr val="4D4D4D"/>
          </a:solidFill>
          <a:latin typeface="Avenir Book" charset="0"/>
          <a:ea typeface="Avenir Book" charset="0"/>
          <a:cs typeface="Avenir Book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f.luciani@namex.it" TargetMode="External"/><Relationship Id="rId4" Type="http://schemas.openxmlformats.org/officeDocument/2006/relationships/image" Target="../media/image4.jp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4" Type="http://schemas.openxmlformats.org/officeDocument/2006/relationships/image" Target="../media/image42.jpg"/><Relationship Id="rId5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0.jpeg"/><Relationship Id="rId12" Type="http://schemas.openxmlformats.org/officeDocument/2006/relationships/image" Target="../media/image21.jpeg"/><Relationship Id="rId13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jpeg"/><Relationship Id="rId7" Type="http://schemas.openxmlformats.org/officeDocument/2006/relationships/image" Target="../media/image16.jpeg"/><Relationship Id="rId8" Type="http://schemas.openxmlformats.org/officeDocument/2006/relationships/image" Target="../media/image17.png"/><Relationship Id="rId9" Type="http://schemas.openxmlformats.org/officeDocument/2006/relationships/image" Target="../media/image18.jpg"/><Relationship Id="rId10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1.png"/><Relationship Id="rId12" Type="http://schemas.openxmlformats.org/officeDocument/2006/relationships/image" Target="../media/image32.png"/><Relationship Id="rId13" Type="http://schemas.openxmlformats.org/officeDocument/2006/relationships/image" Target="../media/image33.png"/><Relationship Id="rId14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8" Type="http://schemas.openxmlformats.org/officeDocument/2006/relationships/image" Target="../media/image28.png"/><Relationship Id="rId9" Type="http://schemas.openxmlformats.org/officeDocument/2006/relationships/image" Target="../media/image29.png"/><Relationship Id="rId10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hyperlink" Target="https://www.namex.it/services-and-fee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mex.it/reissromoli/" TargetMode="External"/><Relationship Id="rId4" Type="http://schemas.openxmlformats.org/officeDocument/2006/relationships/image" Target="../media/image36.png"/><Relationship Id="rId5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tools.ietf.org/html/bcp214" TargetMode="External"/><Relationship Id="rId4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hyperlink" Target="https://meeting.namex.i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ctrTitle"/>
          </p:nvPr>
        </p:nvSpPr>
        <p:spPr>
          <a:xfrm>
            <a:off x="6475614" y="1968499"/>
            <a:ext cx="5352320" cy="512763"/>
          </a:xfrm>
        </p:spPr>
        <p:txBody>
          <a:bodyPr>
            <a:normAutofit/>
          </a:bodyPr>
          <a:lstStyle/>
          <a:p>
            <a:r>
              <a:rPr lang="it-IT" sz="2600" dirty="0" smtClean="0"/>
              <a:t>NAMEX UPDATE</a:t>
            </a:r>
            <a:endParaRPr lang="it-IT" sz="2600" dirty="0"/>
          </a:p>
        </p:txBody>
      </p:sp>
      <p:sp>
        <p:nvSpPr>
          <p:cNvPr id="7" name="Sottotitolo 6"/>
          <p:cNvSpPr>
            <a:spLocks noGrp="1"/>
          </p:cNvSpPr>
          <p:nvPr>
            <p:ph type="subTitle" idx="1"/>
          </p:nvPr>
        </p:nvSpPr>
        <p:spPr>
          <a:xfrm>
            <a:off x="6475614" y="2481265"/>
            <a:ext cx="5352319" cy="1120226"/>
          </a:xfrm>
        </p:spPr>
        <p:txBody>
          <a:bodyPr/>
          <a:lstStyle/>
          <a:p>
            <a:r>
              <a:rPr lang="it-IT" dirty="0" smtClean="0"/>
              <a:t>Roma Internet </a:t>
            </a:r>
            <a:r>
              <a:rPr lang="it-IT" dirty="0" err="1" smtClean="0"/>
              <a:t>eXchange</a:t>
            </a:r>
            <a:r>
              <a:rPr lang="it-IT" dirty="0" smtClean="0"/>
              <a:t> Point</a:t>
            </a:r>
          </a:p>
          <a:p>
            <a:r>
              <a:rPr lang="it-IT" sz="1600" dirty="0" err="1"/>
              <a:t>https</a:t>
            </a:r>
            <a:r>
              <a:rPr lang="it-IT" sz="1600" dirty="0"/>
              <a:t>://</a:t>
            </a:r>
            <a:r>
              <a:rPr lang="it-IT" sz="1600" dirty="0" err="1"/>
              <a:t>www.peeringdb.com</a:t>
            </a:r>
            <a:r>
              <a:rPr lang="it-IT" sz="1600" dirty="0"/>
              <a:t>/ix/121</a:t>
            </a:r>
          </a:p>
        </p:txBody>
      </p:sp>
      <p:sp>
        <p:nvSpPr>
          <p:cNvPr id="8" name="Segnaposto data 11"/>
          <p:cNvSpPr>
            <a:spLocks noGrp="1"/>
          </p:cNvSpPr>
          <p:nvPr>
            <p:ph type="dt" sz="half" idx="10"/>
          </p:nvPr>
        </p:nvSpPr>
        <p:spPr>
          <a:xfrm>
            <a:off x="9300632" y="6377517"/>
            <a:ext cx="2743200" cy="365125"/>
          </a:xfrm>
        </p:spPr>
        <p:txBody>
          <a:bodyPr/>
          <a:lstStyle>
            <a:lvl1pPr algn="r">
              <a:defRPr>
                <a:solidFill>
                  <a:srgbClr val="4D4D4D"/>
                </a:solidFill>
              </a:defRPr>
            </a:lvl1pPr>
          </a:lstStyle>
          <a:p>
            <a:r>
              <a:rPr lang="it-IT" dirty="0" smtClean="0"/>
              <a:t>ITNOG5</a:t>
            </a:r>
          </a:p>
          <a:p>
            <a:r>
              <a:rPr lang="it-IT" dirty="0" smtClean="0"/>
              <a:t>Bologna, 10th </a:t>
            </a:r>
            <a:r>
              <a:rPr lang="it-IT" dirty="0" err="1" smtClean="0"/>
              <a:t>May</a:t>
            </a:r>
            <a:r>
              <a:rPr lang="it-IT" dirty="0" smtClean="0"/>
              <a:t> 2019</a:t>
            </a:r>
            <a:endParaRPr lang="it-IT" dirty="0"/>
          </a:p>
        </p:txBody>
      </p:sp>
      <p:sp>
        <p:nvSpPr>
          <p:cNvPr id="4" name="Sottotitolo 2"/>
          <p:cNvSpPr txBox="1">
            <a:spLocks/>
          </p:cNvSpPr>
          <p:nvPr/>
        </p:nvSpPr>
        <p:spPr>
          <a:xfrm>
            <a:off x="6475614" y="5042430"/>
            <a:ext cx="4878186" cy="112022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6475615" y="3632730"/>
            <a:ext cx="487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rPr>
              <a:t>Flavio Luciani </a:t>
            </a:r>
            <a:r>
              <a:rPr lang="mr-IN" dirty="0" smtClean="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rPr>
              <a:t>–</a:t>
            </a:r>
            <a:r>
              <a:rPr lang="it-IT" dirty="0" smtClean="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rPr>
              <a:t> </a:t>
            </a:r>
            <a:r>
              <a:rPr lang="it-IT" dirty="0" smtClean="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  <a:hlinkClick r:id="rId3"/>
              </a:rPr>
              <a:t>f.luciani@namex.it</a:t>
            </a:r>
            <a:endParaRPr lang="it-IT" dirty="0" smtClean="0">
              <a:solidFill>
                <a:srgbClr val="4D4D4D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it-IT" dirty="0" err="1" smtClean="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rPr>
              <a:t>Chief</a:t>
            </a:r>
            <a:r>
              <a:rPr lang="it-IT" dirty="0" smtClean="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rPr>
              <a:t> </a:t>
            </a:r>
            <a:r>
              <a:rPr lang="it-IT" dirty="0" err="1" smtClean="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rPr>
              <a:t>Innovation</a:t>
            </a:r>
            <a:r>
              <a:rPr lang="it-IT" dirty="0" smtClean="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rPr>
              <a:t> </a:t>
            </a:r>
            <a:r>
              <a:rPr lang="it-IT" dirty="0" err="1" smtClean="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rPr>
              <a:t>Officer</a:t>
            </a:r>
            <a:endParaRPr lang="it-IT" dirty="0">
              <a:solidFill>
                <a:srgbClr val="4D4D4D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9" name="Immagine 8" descr="manrs_logo-768x61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4564416"/>
            <a:ext cx="1041070" cy="835025"/>
          </a:xfrm>
          <a:prstGeom prst="rect">
            <a:avLst/>
          </a:prstGeom>
        </p:spPr>
      </p:pic>
      <p:pic>
        <p:nvPicPr>
          <p:cNvPr id="10" name="Immagine 9" descr="logo.132b1317c92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5772850"/>
            <a:ext cx="1524000" cy="333375"/>
          </a:xfrm>
          <a:prstGeom prst="rect">
            <a:avLst/>
          </a:prstGeom>
        </p:spPr>
      </p:pic>
      <p:pic>
        <p:nvPicPr>
          <p:cNvPr id="11" name="Immagine 10" descr="RIPE_NCC_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950" y="4879270"/>
            <a:ext cx="1923510" cy="482601"/>
          </a:xfrm>
          <a:prstGeom prst="rect">
            <a:avLst/>
          </a:prstGeom>
        </p:spPr>
      </p:pic>
      <p:pic>
        <p:nvPicPr>
          <p:cNvPr id="12" name="Immagine 11" descr="logo-2-0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650" y="5678420"/>
            <a:ext cx="1801368" cy="48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talk to </a:t>
            </a:r>
            <a:r>
              <a:rPr lang="it-IT" dirty="0" err="1" smtClean="0"/>
              <a:t>us</a:t>
            </a:r>
            <a:r>
              <a:rPr lang="it-IT" dirty="0" smtClean="0"/>
              <a:t>!</a:t>
            </a:r>
            <a:endParaRPr lang="it-IT" dirty="0"/>
          </a:p>
        </p:txBody>
      </p:sp>
      <p:pic>
        <p:nvPicPr>
          <p:cNvPr id="6" name="Immagine 5" descr="namex_staff-1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600" y="2349500"/>
            <a:ext cx="1701800" cy="2552700"/>
          </a:xfrm>
          <a:prstGeom prst="rect">
            <a:avLst/>
          </a:prstGeom>
        </p:spPr>
      </p:pic>
      <p:pic>
        <p:nvPicPr>
          <p:cNvPr id="7" name="Immagine 6" descr="namex_staff-3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00" y="2349500"/>
            <a:ext cx="1701800" cy="2552700"/>
          </a:xfrm>
          <a:prstGeom prst="rect">
            <a:avLst/>
          </a:prstGeom>
        </p:spPr>
      </p:pic>
      <p:sp>
        <p:nvSpPr>
          <p:cNvPr id="13" name="Segnaposto contenuto 2"/>
          <p:cNvSpPr>
            <a:spLocks noGrp="1"/>
          </p:cNvSpPr>
          <p:nvPr>
            <p:ph idx="1"/>
          </p:nvPr>
        </p:nvSpPr>
        <p:spPr>
          <a:xfrm>
            <a:off x="4209897" y="5715000"/>
            <a:ext cx="2552394" cy="749300"/>
          </a:xfrm>
        </p:spPr>
        <p:txBody>
          <a:bodyPr>
            <a:normAutofit lnSpcReduction="10000"/>
          </a:bodyPr>
          <a:lstStyle/>
          <a:p>
            <a:pPr algn="ctr">
              <a:buClr>
                <a:srgbClr val="660000"/>
              </a:buClr>
            </a:pPr>
            <a:r>
              <a:rPr lang="it-IT" sz="2000" noProof="1" smtClean="0"/>
              <a:t>THANKS!</a:t>
            </a:r>
          </a:p>
          <a:p>
            <a:pPr algn="ctr">
              <a:buClr>
                <a:srgbClr val="660000"/>
              </a:buClr>
            </a:pPr>
            <a:r>
              <a:rPr lang="it-IT" sz="2000" noProof="1" smtClean="0"/>
              <a:t>staff@namex.it</a:t>
            </a:r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4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16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dirty="0" smtClean="0"/>
          </a:p>
        </p:txBody>
      </p:sp>
      <p:pic>
        <p:nvPicPr>
          <p:cNvPr id="14" name="Immagine 13" descr="Schermata 2018-10-23 alle 22.05.1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93" y="2349500"/>
            <a:ext cx="1845097" cy="2552700"/>
          </a:xfrm>
          <a:prstGeom prst="rect">
            <a:avLst/>
          </a:prstGeom>
        </p:spPr>
      </p:pic>
      <p:sp>
        <p:nvSpPr>
          <p:cNvPr id="15" name="Segnaposto contenuto 2"/>
          <p:cNvSpPr txBox="1">
            <a:spLocks/>
          </p:cNvSpPr>
          <p:nvPr/>
        </p:nvSpPr>
        <p:spPr>
          <a:xfrm>
            <a:off x="1126893" y="5003800"/>
            <a:ext cx="1883007" cy="48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660000"/>
              </a:buClr>
            </a:pPr>
            <a:r>
              <a:rPr lang="it-IT" sz="2100" noProof="1" smtClean="0"/>
              <a:t>Maurizio Goretti</a:t>
            </a:r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4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16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dirty="0" smtClean="0"/>
          </a:p>
        </p:txBody>
      </p:sp>
      <p:sp>
        <p:nvSpPr>
          <p:cNvPr id="17" name="Segnaposto contenuto 2"/>
          <p:cNvSpPr txBox="1">
            <a:spLocks/>
          </p:cNvSpPr>
          <p:nvPr/>
        </p:nvSpPr>
        <p:spPr>
          <a:xfrm>
            <a:off x="4318000" y="5003800"/>
            <a:ext cx="1828494" cy="3175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660000"/>
              </a:buClr>
            </a:pPr>
            <a:r>
              <a:rPr lang="it-IT" sz="2000" noProof="1" smtClean="0"/>
              <a:t>Luca Davoli</a:t>
            </a:r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4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16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dirty="0" smtClean="0"/>
          </a:p>
        </p:txBody>
      </p:sp>
      <p:sp>
        <p:nvSpPr>
          <p:cNvPr id="18" name="Segnaposto contenuto 2"/>
          <p:cNvSpPr txBox="1">
            <a:spLocks/>
          </p:cNvSpPr>
          <p:nvPr/>
        </p:nvSpPr>
        <p:spPr>
          <a:xfrm>
            <a:off x="7647954" y="5003800"/>
            <a:ext cx="1828494" cy="3175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660000"/>
              </a:buClr>
            </a:pPr>
            <a:r>
              <a:rPr lang="it-IT" sz="2000" noProof="1" smtClean="0"/>
              <a:t>Flavio Luciani</a:t>
            </a:r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4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16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dirty="0" smtClean="0"/>
          </a:p>
        </p:txBody>
      </p:sp>
    </p:spTree>
    <p:extLst>
      <p:ext uri="{BB962C8B-B14F-4D97-AF65-F5344CB8AC3E}">
        <p14:creationId xmlns:p14="http://schemas.microsoft.com/office/powerpoint/2010/main" val="1667845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2018 NAMEX BEST YEAR </a:t>
            </a:r>
            <a:r>
              <a:rPr lang="it-IT" dirty="0" err="1" smtClean="0"/>
              <a:t>ever</a:t>
            </a:r>
            <a:r>
              <a:rPr lang="it-IT" dirty="0" smtClean="0"/>
              <a:t>!</a:t>
            </a:r>
            <a:endParaRPr lang="it-IT" dirty="0"/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629654" y="1889124"/>
            <a:ext cx="9710394" cy="47148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dirty="0" smtClean="0"/>
          </a:p>
        </p:txBody>
      </p:sp>
      <p:sp>
        <p:nvSpPr>
          <p:cNvPr id="7" name="Segnaposto contenuto 2"/>
          <p:cNvSpPr>
            <a:spLocks noGrp="1"/>
          </p:cNvSpPr>
          <p:nvPr>
            <p:ph idx="1"/>
          </p:nvPr>
        </p:nvSpPr>
        <p:spPr>
          <a:xfrm>
            <a:off x="299454" y="1825625"/>
            <a:ext cx="10495546" cy="3343275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16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dirty="0" smtClean="0"/>
          </a:p>
        </p:txBody>
      </p:sp>
      <p:pic>
        <p:nvPicPr>
          <p:cNvPr id="5" name="Immagine 4" descr="Schermata 2019-04-30 alle 09.38.5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970097"/>
            <a:ext cx="4127500" cy="1748203"/>
          </a:xfrm>
          <a:prstGeom prst="rect">
            <a:avLst/>
          </a:prstGeom>
        </p:spPr>
      </p:pic>
      <p:pic>
        <p:nvPicPr>
          <p:cNvPr id="6" name="Immagine 5" descr="Unknow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2063750"/>
            <a:ext cx="1009650" cy="1009650"/>
          </a:xfrm>
          <a:prstGeom prst="rect">
            <a:avLst/>
          </a:prstGeom>
        </p:spPr>
      </p:pic>
      <p:pic>
        <p:nvPicPr>
          <p:cNvPr id="8" name="Immagine 7" descr="3888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3473450"/>
            <a:ext cx="1657048" cy="869950"/>
          </a:xfrm>
          <a:prstGeom prst="rect">
            <a:avLst/>
          </a:prstGeom>
        </p:spPr>
      </p:pic>
      <p:pic>
        <p:nvPicPr>
          <p:cNvPr id="9" name="Immagine 8" descr="Traffic_Arrows-51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00" y="4656137"/>
            <a:ext cx="1009650" cy="1009650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2425700" y="2309167"/>
            <a:ext cx="4469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latin typeface="Avenir Book"/>
                <a:cs typeface="Avenir Book"/>
              </a:rPr>
              <a:t>+21% MEMBER </a:t>
            </a:r>
            <a:r>
              <a:rPr lang="it-IT" sz="1200" dirty="0" smtClean="0">
                <a:latin typeface="Avenir Book"/>
                <a:cs typeface="Avenir Book"/>
              </a:rPr>
              <a:t>(from 75 to 91 new </a:t>
            </a:r>
            <a:r>
              <a:rPr lang="it-IT" sz="1200" dirty="0" err="1" smtClean="0">
                <a:latin typeface="Avenir Book"/>
                <a:cs typeface="Avenir Book"/>
              </a:rPr>
              <a:t>members</a:t>
            </a:r>
            <a:r>
              <a:rPr lang="it-IT" sz="1200" dirty="0" smtClean="0">
                <a:latin typeface="Avenir Book"/>
                <a:cs typeface="Avenir Book"/>
              </a:rPr>
              <a:t>)</a:t>
            </a:r>
            <a:endParaRPr lang="it-IT" sz="1200" dirty="0">
              <a:latin typeface="Avenir Book"/>
              <a:cs typeface="Avenir Book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413000" y="3655367"/>
            <a:ext cx="46521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latin typeface="Avenir Book"/>
                <a:cs typeface="Avenir Book"/>
              </a:rPr>
              <a:t>+15% REVENUE </a:t>
            </a:r>
            <a:r>
              <a:rPr lang="it-IT" sz="1200" dirty="0" smtClean="0">
                <a:latin typeface="Avenir Book"/>
                <a:cs typeface="Avenir Book"/>
              </a:rPr>
              <a:t>(</a:t>
            </a:r>
            <a:r>
              <a:rPr lang="it-IT" sz="1200" dirty="0" err="1" smtClean="0">
                <a:latin typeface="Avenir Book"/>
                <a:cs typeface="Avenir Book"/>
              </a:rPr>
              <a:t>revenue</a:t>
            </a:r>
            <a:r>
              <a:rPr lang="it-IT" sz="1200" dirty="0" smtClean="0">
                <a:latin typeface="Avenir Book"/>
                <a:cs typeface="Avenir Book"/>
              </a:rPr>
              <a:t> </a:t>
            </a:r>
            <a:r>
              <a:rPr lang="it-IT" sz="1200" dirty="0" err="1" smtClean="0">
                <a:latin typeface="Avenir Book"/>
                <a:cs typeface="Avenir Book"/>
              </a:rPr>
              <a:t>exceeded</a:t>
            </a:r>
            <a:r>
              <a:rPr lang="it-IT" sz="1200" dirty="0" smtClean="0">
                <a:latin typeface="Avenir Book"/>
                <a:cs typeface="Avenir Book"/>
              </a:rPr>
              <a:t> 2 </a:t>
            </a:r>
            <a:r>
              <a:rPr lang="it-IT" sz="1200" dirty="0" err="1" smtClean="0">
                <a:latin typeface="Avenir Book"/>
                <a:cs typeface="Avenir Book"/>
              </a:rPr>
              <a:t>millions</a:t>
            </a:r>
            <a:r>
              <a:rPr lang="it-IT" sz="1200" dirty="0" smtClean="0">
                <a:latin typeface="Avenir Book"/>
                <a:cs typeface="Avenir Book"/>
              </a:rPr>
              <a:t>)</a:t>
            </a:r>
            <a:endParaRPr lang="it-IT" sz="1200" dirty="0">
              <a:latin typeface="Avenir Book"/>
              <a:cs typeface="Avenir Book"/>
            </a:endParaRPr>
          </a:p>
          <a:p>
            <a:endParaRPr lang="it-IT" sz="2400" dirty="0">
              <a:latin typeface="Avenir Book"/>
              <a:cs typeface="Avenir Book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2438400" y="4967932"/>
            <a:ext cx="4143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latin typeface="Avenir Book"/>
                <a:cs typeface="Avenir Book"/>
              </a:rPr>
              <a:t>+55% TRAFFIC </a:t>
            </a:r>
            <a:r>
              <a:rPr lang="it-IT" sz="1200" dirty="0" smtClean="0">
                <a:latin typeface="Avenir Book"/>
                <a:cs typeface="Avenir Book"/>
              </a:rPr>
              <a:t>(from 45Gbps a 70Gbps)</a:t>
            </a:r>
            <a:endParaRPr lang="it-IT" sz="1200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698712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MEMBERS UPDATE</a:t>
            </a:r>
            <a:endParaRPr lang="it-IT" dirty="0"/>
          </a:p>
        </p:txBody>
      </p:sp>
      <p:pic>
        <p:nvPicPr>
          <p:cNvPr id="8" name="Immagine 7" descr="Unknown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4717426"/>
            <a:ext cx="1435100" cy="433784"/>
          </a:xfrm>
          <a:prstGeom prst="rect">
            <a:avLst/>
          </a:prstGeom>
        </p:spPr>
      </p:pic>
      <p:pic>
        <p:nvPicPr>
          <p:cNvPr id="11" name="Immagine 10" descr="Unknown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651" y="3731751"/>
            <a:ext cx="1981200" cy="639097"/>
          </a:xfrm>
          <a:prstGeom prst="rect">
            <a:avLst/>
          </a:prstGeom>
        </p:spPr>
      </p:pic>
      <p:pic>
        <p:nvPicPr>
          <p:cNvPr id="17" name="Immagine 16" descr="Unknow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449" y="1924233"/>
            <a:ext cx="3187700" cy="793383"/>
          </a:xfrm>
          <a:prstGeom prst="rect">
            <a:avLst/>
          </a:prstGeom>
        </p:spPr>
      </p:pic>
      <p:pic>
        <p:nvPicPr>
          <p:cNvPr id="22" name="Immagine 21" descr="Unknown-1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326" y="3486150"/>
            <a:ext cx="2306423" cy="565150"/>
          </a:xfrm>
          <a:prstGeom prst="rect">
            <a:avLst/>
          </a:prstGeom>
        </p:spPr>
      </p:pic>
      <p:pic>
        <p:nvPicPr>
          <p:cNvPr id="23" name="Immagine 22" descr="Unknown.jpe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096" y="3302000"/>
            <a:ext cx="1662953" cy="609600"/>
          </a:xfrm>
          <a:prstGeom prst="rect">
            <a:avLst/>
          </a:prstGeom>
        </p:spPr>
      </p:pic>
      <p:pic>
        <p:nvPicPr>
          <p:cNvPr id="24" name="Immagine 23" descr="business_logo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349" y="4419600"/>
            <a:ext cx="812800" cy="812800"/>
          </a:xfrm>
          <a:prstGeom prst="rect">
            <a:avLst/>
          </a:prstGeom>
        </p:spPr>
      </p:pic>
      <p:pic>
        <p:nvPicPr>
          <p:cNvPr id="25" name="Immagine 24" descr="common-net-roma-network-1492077731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200" y="4178300"/>
            <a:ext cx="1308100" cy="1308100"/>
          </a:xfrm>
          <a:prstGeom prst="rect">
            <a:avLst/>
          </a:prstGeom>
        </p:spPr>
      </p:pic>
      <p:sp>
        <p:nvSpPr>
          <p:cNvPr id="15" name="Segnaposto contenuto 2"/>
          <p:cNvSpPr>
            <a:spLocks noGrp="1"/>
          </p:cNvSpPr>
          <p:nvPr>
            <p:ph idx="1"/>
          </p:nvPr>
        </p:nvSpPr>
        <p:spPr>
          <a:xfrm>
            <a:off x="299454" y="1825625"/>
            <a:ext cx="10495546" cy="3343275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r>
              <a:rPr lang="it-IT" sz="2000" noProof="1" smtClean="0"/>
              <a:t>100 connected networks (+11)</a:t>
            </a:r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16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dirty="0" smtClean="0"/>
          </a:p>
        </p:txBody>
      </p:sp>
      <p:sp>
        <p:nvSpPr>
          <p:cNvPr id="16" name="Segnaposto contenuto 2"/>
          <p:cNvSpPr txBox="1">
            <a:spLocks/>
          </p:cNvSpPr>
          <p:nvPr/>
        </p:nvSpPr>
        <p:spPr>
          <a:xfrm>
            <a:off x="3849850" y="5886450"/>
            <a:ext cx="3782850" cy="752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660000"/>
              </a:buClr>
            </a:pPr>
            <a:r>
              <a:rPr lang="it-IT" sz="2400" b="1" noProof="1" smtClean="0"/>
              <a:t>WELCOME ON BOARD!</a:t>
            </a:r>
          </a:p>
          <a:p>
            <a:pPr>
              <a:buClr>
                <a:srgbClr val="660000"/>
              </a:buClr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16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dirty="0" smtClean="0"/>
          </a:p>
        </p:txBody>
      </p:sp>
      <p:pic>
        <p:nvPicPr>
          <p:cNvPr id="13" name="Immagine 12" descr="Fiber_Telecom_logo_new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203" y="4419600"/>
            <a:ext cx="2805546" cy="932844"/>
          </a:xfrm>
          <a:prstGeom prst="rect">
            <a:avLst/>
          </a:prstGeom>
        </p:spPr>
      </p:pic>
      <p:pic>
        <p:nvPicPr>
          <p:cNvPr id="3" name="Immagine 2" descr="Unknown.jpe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851" y="2520828"/>
            <a:ext cx="2520950" cy="965322"/>
          </a:xfrm>
          <a:prstGeom prst="rect">
            <a:avLst/>
          </a:prstGeom>
        </p:spPr>
      </p:pic>
      <p:pic>
        <p:nvPicPr>
          <p:cNvPr id="4" name="Immagine 3" descr="logo.php.jpe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651" y="5756093"/>
            <a:ext cx="1676400" cy="260713"/>
          </a:xfrm>
          <a:prstGeom prst="rect">
            <a:avLst/>
          </a:prstGeom>
        </p:spPr>
      </p:pic>
      <p:pic>
        <p:nvPicPr>
          <p:cNvPr id="5" name="Immagine 4" descr="Unknown.jpe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888" y="5352444"/>
            <a:ext cx="1101907" cy="110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86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e 33"/>
          <p:cNvSpPr/>
          <p:nvPr/>
        </p:nvSpPr>
        <p:spPr>
          <a:xfrm rot="19138090">
            <a:off x="6829175" y="1944420"/>
            <a:ext cx="2260600" cy="3803743"/>
          </a:xfrm>
          <a:prstGeom prst="ellipse">
            <a:avLst/>
          </a:prstGeom>
          <a:solidFill>
            <a:srgbClr val="FFFFFF">
              <a:alpha val="20000"/>
            </a:srgbClr>
          </a:solidFill>
          <a:ln w="381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Connettore 7 23"/>
          <p:cNvCxnSpPr/>
          <p:nvPr/>
        </p:nvCxnSpPr>
        <p:spPr>
          <a:xfrm rot="10800000">
            <a:off x="5918248" y="4283648"/>
            <a:ext cx="1015952" cy="10495"/>
          </a:xfrm>
          <a:prstGeom prst="curvedConnector3">
            <a:avLst>
              <a:gd name="adj1" fmla="val 48864"/>
            </a:avLst>
          </a:prstGeom>
          <a:ln w="146050" cmpd="sng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Ovale 32"/>
          <p:cNvSpPr/>
          <p:nvPr/>
        </p:nvSpPr>
        <p:spPr>
          <a:xfrm rot="19668487">
            <a:off x="1557865" y="2392777"/>
            <a:ext cx="2260600" cy="4403958"/>
          </a:xfrm>
          <a:prstGeom prst="ellipse">
            <a:avLst/>
          </a:prstGeom>
          <a:noFill/>
          <a:ln w="381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/>
              <a:t>International Content Provider</a:t>
            </a:r>
            <a:endParaRPr lang="it-IT" dirty="0"/>
          </a:p>
          <a:p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it-IT" dirty="0" err="1" smtClean="0"/>
              <a:t>Italian</a:t>
            </a:r>
            <a:r>
              <a:rPr lang="it-IT" dirty="0" smtClean="0"/>
              <a:t> Access Provider</a:t>
            </a:r>
            <a:endParaRPr lang="it-IT" dirty="0"/>
          </a:p>
          <a:p>
            <a:endParaRPr lang="it-IT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Interconnection</a:t>
            </a:r>
            <a:r>
              <a:rPr lang="it-IT" dirty="0" smtClean="0"/>
              <a:t> in Rome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growing</a:t>
            </a:r>
            <a:endParaRPr lang="it-IT" dirty="0"/>
          </a:p>
        </p:txBody>
      </p:sp>
      <p:pic>
        <p:nvPicPr>
          <p:cNvPr id="2" name="Immagine 1" descr="italy-1911694_192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549" y="2482055"/>
            <a:ext cx="3677369" cy="4064794"/>
          </a:xfrm>
          <a:prstGeom prst="rect">
            <a:avLst/>
          </a:prstGeom>
        </p:spPr>
      </p:pic>
      <p:pic>
        <p:nvPicPr>
          <p:cNvPr id="12" name="Immagine 11" descr="TIM_Logo_201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100" y="2732536"/>
            <a:ext cx="1625600" cy="432187"/>
          </a:xfrm>
          <a:prstGeom prst="rect">
            <a:avLst/>
          </a:prstGeom>
        </p:spPr>
      </p:pic>
      <p:pic>
        <p:nvPicPr>
          <p:cNvPr id="13" name="Immagine 12" descr="Fastweb_company_logo-1-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01" y="3257745"/>
            <a:ext cx="2044700" cy="499645"/>
          </a:xfrm>
          <a:prstGeom prst="rect">
            <a:avLst/>
          </a:prstGeom>
        </p:spPr>
      </p:pic>
      <p:pic>
        <p:nvPicPr>
          <p:cNvPr id="14" name="Immagine 13" descr="Wind_Tre_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218" y="3564773"/>
            <a:ext cx="1595469" cy="616170"/>
          </a:xfrm>
          <a:prstGeom prst="rect">
            <a:avLst/>
          </a:prstGeom>
        </p:spPr>
      </p:pic>
      <p:pic>
        <p:nvPicPr>
          <p:cNvPr id="15" name="Immagine 14" descr="Logo_Vodafone_new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402" y="4387421"/>
            <a:ext cx="1093391" cy="744873"/>
          </a:xfrm>
          <a:prstGeom prst="rect">
            <a:avLst/>
          </a:prstGeom>
        </p:spPr>
      </p:pic>
      <p:pic>
        <p:nvPicPr>
          <p:cNvPr id="6" name="Immagine 5" descr="logo-google-1991840_192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899" y="2889251"/>
            <a:ext cx="592667" cy="592667"/>
          </a:xfrm>
          <a:prstGeom prst="rect">
            <a:avLst/>
          </a:prstGeom>
        </p:spPr>
      </p:pic>
      <p:pic>
        <p:nvPicPr>
          <p:cNvPr id="7" name="Immagine 6" descr="580b57fcd9996e24bc43c529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608" y="3914242"/>
            <a:ext cx="1407581" cy="791764"/>
          </a:xfrm>
          <a:prstGeom prst="rect">
            <a:avLst/>
          </a:prstGeom>
        </p:spPr>
      </p:pic>
      <p:pic>
        <p:nvPicPr>
          <p:cNvPr id="9" name="Immagine 8" descr="2000px-Akamai_logo.svg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786" y="3239110"/>
            <a:ext cx="1901425" cy="776732"/>
          </a:xfrm>
          <a:prstGeom prst="rect">
            <a:avLst/>
          </a:prstGeom>
        </p:spPr>
      </p:pic>
      <p:pic>
        <p:nvPicPr>
          <p:cNvPr id="10" name="Immagine 9" descr="2000px-F_icon.svg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800" y="4585229"/>
            <a:ext cx="609600" cy="609600"/>
          </a:xfrm>
          <a:prstGeom prst="rect">
            <a:avLst/>
          </a:prstGeom>
        </p:spPr>
      </p:pic>
      <p:pic>
        <p:nvPicPr>
          <p:cNvPr id="11" name="Immagine 10" descr="2000px-Amazon_logo_plain.svg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550" y="5739702"/>
            <a:ext cx="1396999" cy="419798"/>
          </a:xfrm>
          <a:prstGeom prst="rect">
            <a:avLst/>
          </a:prstGeom>
        </p:spPr>
      </p:pic>
      <p:pic>
        <p:nvPicPr>
          <p:cNvPr id="16" name="Immagine 15" descr="microsoft-80658_960_720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411" y="5156729"/>
            <a:ext cx="1219200" cy="609600"/>
          </a:xfrm>
          <a:prstGeom prst="rect">
            <a:avLst/>
          </a:prstGeom>
        </p:spPr>
      </p:pic>
      <p:sp>
        <p:nvSpPr>
          <p:cNvPr id="18" name="Ovale 17"/>
          <p:cNvSpPr/>
          <p:nvPr/>
        </p:nvSpPr>
        <p:spPr>
          <a:xfrm>
            <a:off x="4432300" y="3073400"/>
            <a:ext cx="152400" cy="152400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Immagine 19" descr="20063496_640x640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701" y="4097962"/>
            <a:ext cx="578915" cy="5789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9" name="Freccia curva 38"/>
          <p:cNvSpPr/>
          <p:nvPr/>
        </p:nvSpPr>
        <p:spPr>
          <a:xfrm rot="1824198">
            <a:off x="2727373" y="2384567"/>
            <a:ext cx="1716521" cy="1022880"/>
          </a:xfrm>
          <a:prstGeom prst="bentArrow">
            <a:avLst>
              <a:gd name="adj1" fmla="val 16966"/>
              <a:gd name="adj2" fmla="val 25782"/>
              <a:gd name="adj3" fmla="val 30726"/>
              <a:gd name="adj4" fmla="val 53593"/>
            </a:avLst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3" name="Connettore 7 42"/>
          <p:cNvCxnSpPr/>
          <p:nvPr/>
        </p:nvCxnSpPr>
        <p:spPr>
          <a:xfrm rot="10800000" flipV="1">
            <a:off x="4584700" y="2757140"/>
            <a:ext cx="1905000" cy="407194"/>
          </a:xfrm>
          <a:prstGeom prst="curvedConnector3">
            <a:avLst/>
          </a:prstGeom>
          <a:ln w="146050" cmpd="sng">
            <a:solidFill>
              <a:srgbClr val="5B9BD5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7 27"/>
          <p:cNvCxnSpPr>
            <a:stCxn id="6" idx="3"/>
          </p:cNvCxnSpPr>
          <p:nvPr/>
        </p:nvCxnSpPr>
        <p:spPr>
          <a:xfrm>
            <a:off x="2586566" y="3185583"/>
            <a:ext cx="2723089" cy="1163188"/>
          </a:xfrm>
          <a:prstGeom prst="curvedConnector3">
            <a:avLst/>
          </a:prstGeom>
          <a:ln w="1016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7 30"/>
          <p:cNvCxnSpPr/>
          <p:nvPr/>
        </p:nvCxnSpPr>
        <p:spPr>
          <a:xfrm>
            <a:off x="3142189" y="3914244"/>
            <a:ext cx="2018631" cy="473177"/>
          </a:xfrm>
          <a:prstGeom prst="curvedConnector3">
            <a:avLst/>
          </a:prstGeom>
          <a:ln w="1016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7 36"/>
          <p:cNvCxnSpPr/>
          <p:nvPr/>
        </p:nvCxnSpPr>
        <p:spPr>
          <a:xfrm>
            <a:off x="3142188" y="4348773"/>
            <a:ext cx="2167467" cy="77295"/>
          </a:xfrm>
          <a:prstGeom prst="curvedConnector3">
            <a:avLst/>
          </a:prstGeom>
          <a:ln w="1016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7 39"/>
          <p:cNvCxnSpPr/>
          <p:nvPr/>
        </p:nvCxnSpPr>
        <p:spPr>
          <a:xfrm flipV="1">
            <a:off x="3142719" y="4387419"/>
            <a:ext cx="2122004" cy="444560"/>
          </a:xfrm>
          <a:prstGeom prst="curvedConnector3">
            <a:avLst/>
          </a:prstGeom>
          <a:ln w="1016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Figura a mano libera 51"/>
          <p:cNvSpPr/>
          <p:nvPr/>
        </p:nvSpPr>
        <p:spPr>
          <a:xfrm>
            <a:off x="3833091" y="4676877"/>
            <a:ext cx="1476563" cy="737942"/>
          </a:xfrm>
          <a:custGeom>
            <a:avLst/>
            <a:gdLst>
              <a:gd name="connsiteX0" fmla="*/ 0 w 1177636"/>
              <a:gd name="connsiteY0" fmla="*/ 484909 h 484909"/>
              <a:gd name="connsiteX1" fmla="*/ 323273 w 1177636"/>
              <a:gd name="connsiteY1" fmla="*/ 427182 h 484909"/>
              <a:gd name="connsiteX2" fmla="*/ 1177636 w 1177636"/>
              <a:gd name="connsiteY2" fmla="*/ 0 h 48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7636" h="484909">
                <a:moveTo>
                  <a:pt x="0" y="484909"/>
                </a:moveTo>
                <a:lnTo>
                  <a:pt x="323273" y="427182"/>
                </a:lnTo>
                <a:cubicBezTo>
                  <a:pt x="519546" y="346364"/>
                  <a:pt x="1177636" y="0"/>
                  <a:pt x="1177636" y="0"/>
                </a:cubicBezTo>
              </a:path>
            </a:pathLst>
          </a:custGeom>
          <a:ln w="101600">
            <a:solidFill>
              <a:schemeClr val="accent3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igura a mano libera 52"/>
          <p:cNvSpPr/>
          <p:nvPr/>
        </p:nvSpPr>
        <p:spPr>
          <a:xfrm>
            <a:off x="4161699" y="5287820"/>
            <a:ext cx="999120" cy="611909"/>
          </a:xfrm>
          <a:custGeom>
            <a:avLst/>
            <a:gdLst>
              <a:gd name="connsiteX0" fmla="*/ 0 w 1177636"/>
              <a:gd name="connsiteY0" fmla="*/ 484909 h 484909"/>
              <a:gd name="connsiteX1" fmla="*/ 323273 w 1177636"/>
              <a:gd name="connsiteY1" fmla="*/ 427182 h 484909"/>
              <a:gd name="connsiteX2" fmla="*/ 1177636 w 1177636"/>
              <a:gd name="connsiteY2" fmla="*/ 0 h 48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7636" h="484909">
                <a:moveTo>
                  <a:pt x="0" y="484909"/>
                </a:moveTo>
                <a:lnTo>
                  <a:pt x="323273" y="427182"/>
                </a:lnTo>
                <a:cubicBezTo>
                  <a:pt x="519546" y="346364"/>
                  <a:pt x="1177636" y="0"/>
                  <a:pt x="1177636" y="0"/>
                </a:cubicBezTo>
              </a:path>
            </a:pathLst>
          </a:custGeom>
          <a:ln w="101600">
            <a:solidFill>
              <a:srgbClr val="A5A5A5"/>
            </a:solidFill>
            <a:prstDash val="sys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asellaDiTesto 53"/>
          <p:cNvSpPr txBox="1"/>
          <p:nvPr/>
        </p:nvSpPr>
        <p:spPr>
          <a:xfrm>
            <a:off x="6931929" y="5598418"/>
            <a:ext cx="412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venir Book"/>
                <a:cs typeface="Avenir Book"/>
              </a:rPr>
              <a:t>Italy is narrow and longer than 10 </a:t>
            </a:r>
            <a:r>
              <a:rPr lang="en-US" dirty="0" err="1" smtClean="0">
                <a:latin typeface="Avenir Book"/>
                <a:cs typeface="Avenir Book"/>
              </a:rPr>
              <a:t>ms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55" name="CasellaDiTesto 54"/>
          <p:cNvSpPr txBox="1"/>
          <p:nvPr/>
        </p:nvSpPr>
        <p:spPr>
          <a:xfrm>
            <a:off x="6570821" y="6042315"/>
            <a:ext cx="4607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venir Book"/>
                <a:cs typeface="Avenir Book"/>
              </a:rPr>
              <a:t>A southern interconnection hub needed</a:t>
            </a:r>
            <a:endParaRPr lang="en-US" dirty="0">
              <a:latin typeface="Avenir Book"/>
              <a:cs typeface="Avenir Book"/>
            </a:endParaRPr>
          </a:p>
        </p:txBody>
      </p:sp>
      <p:cxnSp>
        <p:nvCxnSpPr>
          <p:cNvPr id="57" name="Connettore 1 56"/>
          <p:cNvCxnSpPr/>
          <p:nvPr/>
        </p:nvCxnSpPr>
        <p:spPr>
          <a:xfrm>
            <a:off x="4432300" y="2609273"/>
            <a:ext cx="1859973" cy="3937576"/>
          </a:xfrm>
          <a:prstGeom prst="line">
            <a:avLst/>
          </a:prstGeom>
          <a:ln w="28575" cmpd="sng">
            <a:solidFill>
              <a:srgbClr val="FF0000"/>
            </a:solidFill>
            <a:prstDash val="dash"/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64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new </a:t>
            </a:r>
            <a:r>
              <a:rPr lang="it-IT" dirty="0" err="1" smtClean="0"/>
              <a:t>fees</a:t>
            </a:r>
            <a:endParaRPr lang="it-IT" dirty="0"/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629654" y="1889124"/>
            <a:ext cx="9710394" cy="47148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rgbClr val="4D4D4D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dirty="0" smtClean="0"/>
          </a:p>
        </p:txBody>
      </p:sp>
      <p:pic>
        <p:nvPicPr>
          <p:cNvPr id="3" name="Immagine 2" descr="tariffe-def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700" y="4635964"/>
            <a:ext cx="3924300" cy="1968036"/>
          </a:xfrm>
          <a:prstGeom prst="rect">
            <a:avLst/>
          </a:prstGeom>
        </p:spPr>
      </p:pic>
      <p:sp>
        <p:nvSpPr>
          <p:cNvPr id="7" name="Segnaposto contenuto 2"/>
          <p:cNvSpPr>
            <a:spLocks noGrp="1"/>
          </p:cNvSpPr>
          <p:nvPr>
            <p:ph idx="1"/>
          </p:nvPr>
        </p:nvSpPr>
        <p:spPr>
          <a:xfrm>
            <a:off x="299454" y="1825625"/>
            <a:ext cx="10495546" cy="3343275"/>
          </a:xfrm>
        </p:spPr>
        <p:txBody>
          <a:bodyPr>
            <a:normAutofit lnSpcReduction="10000"/>
          </a:bodyPr>
          <a:lstStyle/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r>
              <a:rPr lang="it-IT" sz="2000" noProof="1" smtClean="0"/>
              <a:t>New 2019 fees have been published following approval by the NAMEX board of directors</a:t>
            </a:r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r>
              <a:rPr lang="it-IT" sz="2000" noProof="1" smtClean="0"/>
              <a:t>We decided to give a strong incentive to the peering service</a:t>
            </a:r>
          </a:p>
          <a:p>
            <a:pPr marL="1143000" lvl="1" indent="-457200">
              <a:buClr>
                <a:srgbClr val="660000"/>
              </a:buClr>
              <a:buFont typeface="Arial" charset="0"/>
              <a:buChar char="•"/>
            </a:pPr>
            <a:r>
              <a:rPr lang="it-IT" sz="1600" noProof="1" smtClean="0"/>
              <a:t>significant reductions</a:t>
            </a:r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r>
              <a:rPr lang="it-IT" sz="2000" noProof="1" smtClean="0"/>
              <a:t>50% discount for all new and upgraded ports activated in 2019</a:t>
            </a:r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r>
              <a:rPr lang="it-IT" sz="2000" noProof="1" smtClean="0"/>
              <a:t>Remote peering to AMS-IX and LINX has been reduced by 20%</a:t>
            </a:r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4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r>
              <a:rPr lang="it-IT" sz="2400" noProof="1">
                <a:hlinkClick r:id="rId4"/>
              </a:rPr>
              <a:t>https://www.namex.it/services-and-fees</a:t>
            </a:r>
            <a:r>
              <a:rPr lang="it-IT" sz="2400" noProof="1" smtClean="0">
                <a:hlinkClick r:id="rId4"/>
              </a:rPr>
              <a:t>/</a:t>
            </a:r>
            <a:endParaRPr lang="it-IT" sz="24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16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dirty="0" smtClean="0"/>
          </a:p>
        </p:txBody>
      </p:sp>
    </p:spTree>
    <p:extLst>
      <p:ext uri="{BB962C8B-B14F-4D97-AF65-F5344CB8AC3E}">
        <p14:creationId xmlns:p14="http://schemas.microsoft.com/office/powerpoint/2010/main" val="524544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School of </a:t>
            </a:r>
            <a:r>
              <a:rPr lang="it-IT" dirty="0" err="1" smtClean="0"/>
              <a:t>advanced</a:t>
            </a:r>
            <a:r>
              <a:rPr lang="it-IT" dirty="0" smtClean="0"/>
              <a:t> networking</a:t>
            </a:r>
            <a:endParaRPr lang="it-IT" dirty="0"/>
          </a:p>
        </p:txBody>
      </p:sp>
      <p:sp>
        <p:nvSpPr>
          <p:cNvPr id="14" name="Segnaposto contenuto 2"/>
          <p:cNvSpPr>
            <a:spLocks noGrp="1"/>
          </p:cNvSpPr>
          <p:nvPr>
            <p:ph idx="1"/>
          </p:nvPr>
        </p:nvSpPr>
        <p:spPr>
          <a:xfrm>
            <a:off x="451854" y="1939925"/>
            <a:ext cx="9873246" cy="3978275"/>
          </a:xfrm>
        </p:spPr>
        <p:txBody>
          <a:bodyPr>
            <a:normAutofit fontScale="77500" lnSpcReduction="20000"/>
          </a:bodyPr>
          <a:lstStyle/>
          <a:p>
            <a:pPr algn="just">
              <a:buClr>
                <a:srgbClr val="660000"/>
              </a:buClr>
            </a:pPr>
            <a:endParaRPr lang="it-IT" sz="2000" noProof="1"/>
          </a:p>
          <a:p>
            <a:pPr marL="457200" indent="-457200" algn="just">
              <a:buClr>
                <a:srgbClr val="660000"/>
              </a:buClr>
              <a:buFont typeface="Arial" charset="0"/>
              <a:buChar char="•"/>
            </a:pPr>
            <a:r>
              <a:rPr lang="it-IT" sz="2000" dirty="0" err="1"/>
              <a:t>We</a:t>
            </a:r>
            <a:r>
              <a:rPr lang="it-IT" sz="2000" dirty="0"/>
              <a:t> </a:t>
            </a:r>
            <a:r>
              <a:rPr lang="it-IT" sz="2000" dirty="0" err="1"/>
              <a:t>firmly</a:t>
            </a:r>
            <a:r>
              <a:rPr lang="it-IT" sz="2000" dirty="0"/>
              <a:t> </a:t>
            </a:r>
            <a:r>
              <a:rPr lang="it-IT" sz="2000" dirty="0" err="1"/>
              <a:t>believe</a:t>
            </a:r>
            <a:r>
              <a:rPr lang="it-IT" sz="2000" dirty="0"/>
              <a:t> </a:t>
            </a:r>
            <a:r>
              <a:rPr lang="it-IT" sz="2000" dirty="0" err="1"/>
              <a:t>it</a:t>
            </a:r>
            <a:r>
              <a:rPr lang="it-IT" sz="2000" dirty="0"/>
              <a:t> </a:t>
            </a:r>
            <a:r>
              <a:rPr lang="it-IT" sz="2000" dirty="0" err="1"/>
              <a:t>is</a:t>
            </a:r>
            <a:r>
              <a:rPr lang="it-IT" sz="2000" dirty="0"/>
              <a:t> </a:t>
            </a:r>
            <a:r>
              <a:rPr lang="it-IT" sz="2000" dirty="0" err="1"/>
              <a:t>essential</a:t>
            </a:r>
            <a:r>
              <a:rPr lang="it-IT" sz="2000" dirty="0"/>
              <a:t> to </a:t>
            </a:r>
            <a:r>
              <a:rPr lang="it-IT" sz="2000" dirty="0" err="1"/>
              <a:t>offer</a:t>
            </a:r>
            <a:r>
              <a:rPr lang="it-IT" sz="2000" dirty="0"/>
              <a:t> </a:t>
            </a:r>
            <a:r>
              <a:rPr lang="it-IT" sz="2000" dirty="0" err="1"/>
              <a:t>professionals</a:t>
            </a:r>
            <a:r>
              <a:rPr lang="it-IT" sz="2000" dirty="0"/>
              <a:t> in the </a:t>
            </a:r>
            <a:r>
              <a:rPr lang="it-IT" sz="2000" dirty="0" err="1"/>
              <a:t>sector</a:t>
            </a:r>
            <a:r>
              <a:rPr lang="it-IT" sz="2000" dirty="0"/>
              <a:t> high-</a:t>
            </a:r>
            <a:r>
              <a:rPr lang="it-IT" sz="2000" dirty="0" err="1"/>
              <a:t>level</a:t>
            </a:r>
            <a:r>
              <a:rPr lang="it-IT" sz="2000" dirty="0"/>
              <a:t> training </a:t>
            </a:r>
            <a:r>
              <a:rPr lang="it-IT" sz="2000" dirty="0" err="1" smtClean="0"/>
              <a:t>opportunities</a:t>
            </a:r>
            <a:endParaRPr lang="it-IT" sz="2000" dirty="0" smtClean="0"/>
          </a:p>
          <a:p>
            <a:pPr marL="457200" indent="-457200" algn="just">
              <a:buClr>
                <a:srgbClr val="660000"/>
              </a:buClr>
              <a:buFont typeface="Arial" charset="0"/>
              <a:buChar char="•"/>
            </a:pPr>
            <a:endParaRPr lang="it-IT" sz="2000" noProof="1"/>
          </a:p>
          <a:p>
            <a:pPr marL="457200" indent="-457200" algn="just">
              <a:buClr>
                <a:srgbClr val="660000"/>
              </a:buClr>
              <a:buFont typeface="Arial" charset="0"/>
              <a:buChar char="•"/>
            </a:pPr>
            <a:r>
              <a:rPr lang="it-IT" sz="2100" dirty="0" err="1"/>
              <a:t>We</a:t>
            </a:r>
            <a:r>
              <a:rPr lang="it-IT" sz="2100" dirty="0"/>
              <a:t> </a:t>
            </a:r>
            <a:r>
              <a:rPr lang="it-IT" sz="2100" dirty="0" err="1"/>
              <a:t>think</a:t>
            </a:r>
            <a:r>
              <a:rPr lang="it-IT" sz="2100" dirty="0"/>
              <a:t> </a:t>
            </a:r>
            <a:r>
              <a:rPr lang="it-IT" sz="2100" dirty="0" err="1"/>
              <a:t>that</a:t>
            </a:r>
            <a:r>
              <a:rPr lang="it-IT" sz="2100" dirty="0"/>
              <a:t> </a:t>
            </a:r>
            <a:r>
              <a:rPr lang="it-IT" sz="2100" dirty="0" err="1"/>
              <a:t>there</a:t>
            </a:r>
            <a:r>
              <a:rPr lang="it-IT" sz="2100" dirty="0"/>
              <a:t> </a:t>
            </a:r>
            <a:r>
              <a:rPr lang="it-IT" sz="2100" dirty="0" err="1"/>
              <a:t>is</a:t>
            </a:r>
            <a:r>
              <a:rPr lang="it-IT" sz="2100" dirty="0"/>
              <a:t> a </a:t>
            </a:r>
            <a:r>
              <a:rPr lang="it-IT" sz="2100" dirty="0" err="1"/>
              <a:t>necessity</a:t>
            </a:r>
            <a:r>
              <a:rPr lang="it-IT" sz="2100" dirty="0"/>
              <a:t> for a high-</a:t>
            </a:r>
            <a:r>
              <a:rPr lang="it-IT" sz="2100" dirty="0" err="1"/>
              <a:t>level</a:t>
            </a:r>
            <a:r>
              <a:rPr lang="it-IT" sz="2100" dirty="0"/>
              <a:t> training centre </a:t>
            </a:r>
            <a:r>
              <a:rPr lang="it-IT" sz="2100" dirty="0" err="1"/>
              <a:t>arising</a:t>
            </a:r>
            <a:r>
              <a:rPr lang="it-IT" sz="2100" dirty="0"/>
              <a:t> </a:t>
            </a:r>
            <a:r>
              <a:rPr lang="it-IT" sz="2100" dirty="0" err="1"/>
              <a:t>within</a:t>
            </a:r>
            <a:r>
              <a:rPr lang="it-IT" sz="2100" dirty="0"/>
              <a:t> </a:t>
            </a:r>
            <a:r>
              <a:rPr lang="it-IT" sz="2100" dirty="0" err="1"/>
              <a:t>ISPs</a:t>
            </a:r>
            <a:r>
              <a:rPr lang="it-IT" sz="2100" dirty="0"/>
              <a:t> for the </a:t>
            </a:r>
            <a:r>
              <a:rPr lang="it-IT" sz="2100" dirty="0" err="1"/>
              <a:t>needs</a:t>
            </a:r>
            <a:r>
              <a:rPr lang="it-IT" sz="2100" dirty="0"/>
              <a:t> of </a:t>
            </a:r>
            <a:r>
              <a:rPr lang="it-IT" sz="2100" dirty="0" err="1" smtClean="0"/>
              <a:t>ISPs</a:t>
            </a:r>
            <a:endParaRPr lang="it-IT" sz="2100" noProof="1" smtClean="0"/>
          </a:p>
          <a:p>
            <a:pPr marL="457200" indent="-457200" algn="just">
              <a:buClr>
                <a:srgbClr val="660000"/>
              </a:buClr>
              <a:buFont typeface="Arial" charset="0"/>
              <a:buChar char="•"/>
            </a:pPr>
            <a:endParaRPr lang="it-IT" sz="2000" noProof="1" smtClean="0"/>
          </a:p>
          <a:p>
            <a:pPr marL="457200" indent="-457200" algn="just">
              <a:buClr>
                <a:srgbClr val="660000"/>
              </a:buClr>
              <a:buFont typeface="Arial" charset="0"/>
              <a:buChar char="•"/>
            </a:pPr>
            <a:r>
              <a:rPr lang="it-IT" sz="2000" noProof="1" smtClean="0"/>
              <a:t>We recently signed an agreement with the advanced school of telecommunications Reiss Romoli</a:t>
            </a:r>
          </a:p>
          <a:p>
            <a:pPr marL="457200" indent="-457200" algn="just">
              <a:buClr>
                <a:srgbClr val="660000"/>
              </a:buClr>
              <a:buFont typeface="Arial" charset="0"/>
              <a:buChar char="•"/>
            </a:pPr>
            <a:endParaRPr lang="it-IT" sz="20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r>
              <a:rPr lang="it-IT" sz="2000" noProof="1" smtClean="0"/>
              <a:t>A training and education programm is offered for free to the Consortium members</a:t>
            </a:r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r>
              <a:rPr lang="it-IT" sz="2000" noProof="1" smtClean="0"/>
              <a:t>To begin: 6 training courses for this year</a:t>
            </a:r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noProof="1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r>
              <a:rPr lang="it-IT" sz="2000" noProof="1">
                <a:hlinkClick r:id="rId3"/>
              </a:rPr>
              <a:t>https://www.namex.it/reissromoli</a:t>
            </a:r>
            <a:r>
              <a:rPr lang="it-IT" sz="2000" noProof="1" smtClean="0">
                <a:hlinkClick r:id="rId3"/>
              </a:rPr>
              <a:t>/</a:t>
            </a:r>
            <a:r>
              <a:rPr lang="it-IT" sz="2000" noProof="1" smtClean="0"/>
              <a:t> </a:t>
            </a:r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noProof="1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noProof="1" smtClean="0"/>
          </a:p>
          <a:p>
            <a:pPr>
              <a:buClr>
                <a:srgbClr val="660000"/>
              </a:buClr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1600" noProof="1" smtClean="0"/>
          </a:p>
        </p:txBody>
      </p:sp>
      <p:pic>
        <p:nvPicPr>
          <p:cNvPr id="5" name="Immagine 4" descr="Schermata 2019-04-27 alle 11.26.2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01" y="4600760"/>
            <a:ext cx="4013966" cy="2028641"/>
          </a:xfrm>
          <a:prstGeom prst="rect">
            <a:avLst/>
          </a:prstGeom>
        </p:spPr>
      </p:pic>
      <p:pic>
        <p:nvPicPr>
          <p:cNvPr id="3" name="Immagine 2" descr="Unknown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300" y="365125"/>
            <a:ext cx="1143000" cy="114300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-127000" y="3314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34525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RPKI </a:t>
            </a:r>
            <a:r>
              <a:rPr lang="it-IT" dirty="0" err="1" smtClean="0"/>
              <a:t>implementation</a:t>
            </a:r>
            <a:endParaRPr lang="it-IT" dirty="0"/>
          </a:p>
        </p:txBody>
      </p:sp>
      <p:sp>
        <p:nvSpPr>
          <p:cNvPr id="14" name="Segnaposto contenuto 2"/>
          <p:cNvSpPr>
            <a:spLocks noGrp="1"/>
          </p:cNvSpPr>
          <p:nvPr>
            <p:ph idx="1"/>
          </p:nvPr>
        </p:nvSpPr>
        <p:spPr>
          <a:xfrm>
            <a:off x="451854" y="1939925"/>
            <a:ext cx="9873246" cy="3343275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r>
              <a:rPr lang="it-IT" sz="2000" noProof="1" smtClean="0"/>
              <a:t>We are working on the implementation of RPKI</a:t>
            </a:r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noProof="1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r>
              <a:rPr lang="it-IT" sz="2000" noProof="1" smtClean="0"/>
              <a:t>Two different aspects:</a:t>
            </a:r>
          </a:p>
          <a:p>
            <a:pPr marL="1143000" lvl="1" indent="-457200">
              <a:buClr>
                <a:srgbClr val="660000"/>
              </a:buClr>
              <a:buFont typeface="Arial" charset="0"/>
              <a:buChar char="•"/>
            </a:pPr>
            <a:r>
              <a:rPr lang="it-IT" sz="1600" noProof="1" smtClean="0"/>
              <a:t>Implementaiton on our RS infrastructure</a:t>
            </a:r>
          </a:p>
          <a:p>
            <a:pPr marL="1143000" lvl="1" indent="-457200">
              <a:buClr>
                <a:srgbClr val="660000"/>
              </a:buClr>
              <a:buFont typeface="Arial" charset="0"/>
              <a:buChar char="•"/>
            </a:pPr>
            <a:r>
              <a:rPr lang="it-IT" sz="1600" noProof="1" smtClean="0"/>
              <a:t>Provide a rpki validator as a service for our members</a:t>
            </a:r>
          </a:p>
          <a:p>
            <a:pPr>
              <a:buClr>
                <a:srgbClr val="660000"/>
              </a:buClr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16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dirty="0" smtClean="0"/>
          </a:p>
        </p:txBody>
      </p:sp>
      <p:pic>
        <p:nvPicPr>
          <p:cNvPr id="3" name="Immagine 2" descr="rpki-copy@6.5x-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731" y="3743569"/>
            <a:ext cx="3499338" cy="259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251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BCP 214 </a:t>
            </a:r>
            <a:r>
              <a:rPr lang="it-IT" smtClean="0"/>
              <a:t>(RFC 8327)</a:t>
            </a:r>
            <a:endParaRPr lang="it-IT" dirty="0"/>
          </a:p>
        </p:txBody>
      </p:sp>
      <p:sp>
        <p:nvSpPr>
          <p:cNvPr id="14" name="Segnaposto contenuto 2"/>
          <p:cNvSpPr>
            <a:spLocks noGrp="1"/>
          </p:cNvSpPr>
          <p:nvPr>
            <p:ph idx="1"/>
          </p:nvPr>
        </p:nvSpPr>
        <p:spPr>
          <a:xfrm>
            <a:off x="451854" y="1939925"/>
            <a:ext cx="9504946" cy="1844675"/>
          </a:xfrm>
        </p:spPr>
        <p:txBody>
          <a:bodyPr>
            <a:normAutofit/>
          </a:bodyPr>
          <a:lstStyle/>
          <a:p>
            <a:pPr marL="457200" indent="-457200" algn="just">
              <a:buClr>
                <a:srgbClr val="660000"/>
              </a:buClr>
              <a:buFont typeface="Arial" charset="0"/>
              <a:buChar char="•"/>
            </a:pPr>
            <a:r>
              <a:rPr lang="it-IT" sz="2000" noProof="1" smtClean="0"/>
              <a:t>We mitigate the negative impact of maintenance through BGP session culling whenever it makes sense</a:t>
            </a:r>
          </a:p>
          <a:p>
            <a:pPr>
              <a:buClr>
                <a:srgbClr val="660000"/>
              </a:buClr>
            </a:pPr>
            <a:endParaRPr lang="it-IT" sz="2000" noProof="1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r>
              <a:rPr lang="it-IT" sz="2400" dirty="0">
                <a:hlinkClick r:id="rId3"/>
              </a:rPr>
              <a:t>https://tools.ietf.org/html/</a:t>
            </a:r>
            <a:r>
              <a:rPr lang="it-IT" sz="2400" dirty="0" smtClean="0">
                <a:hlinkClick r:id="rId3"/>
              </a:rPr>
              <a:t>bcp214</a:t>
            </a:r>
            <a:endParaRPr lang="it-IT" sz="2400" dirty="0" smtClean="0"/>
          </a:p>
          <a:p>
            <a:pPr>
              <a:buClr>
                <a:srgbClr val="660000"/>
              </a:buClr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16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dirty="0" smtClean="0"/>
          </a:p>
        </p:txBody>
      </p:sp>
      <p:pic>
        <p:nvPicPr>
          <p:cNvPr id="5" name="Immagine 4" descr="bcp214_applied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007" y="3886200"/>
            <a:ext cx="5671185" cy="2146300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4806507" y="6120368"/>
            <a:ext cx="1485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7th </a:t>
            </a:r>
            <a:r>
              <a:rPr lang="it-IT" dirty="0" err="1" smtClean="0"/>
              <a:t>May</a:t>
            </a:r>
            <a:r>
              <a:rPr lang="it-IT" dirty="0" smtClean="0"/>
              <a:t> 2019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57770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NAMEX meeting 2019 </a:t>
            </a:r>
            <a:endParaRPr lang="it-IT" dirty="0"/>
          </a:p>
        </p:txBody>
      </p:sp>
      <p:sp>
        <p:nvSpPr>
          <p:cNvPr id="14" name="Segnaposto contenuto 2"/>
          <p:cNvSpPr>
            <a:spLocks noGrp="1"/>
          </p:cNvSpPr>
          <p:nvPr>
            <p:ph idx="1"/>
          </p:nvPr>
        </p:nvSpPr>
        <p:spPr>
          <a:xfrm>
            <a:off x="451854" y="1939925"/>
            <a:ext cx="9873246" cy="3343275"/>
          </a:xfrm>
        </p:spPr>
        <p:txBody>
          <a:bodyPr>
            <a:normAutofit/>
          </a:bodyPr>
          <a:lstStyle/>
          <a:p>
            <a:pPr>
              <a:buClr>
                <a:srgbClr val="660000"/>
              </a:buClr>
            </a:pPr>
            <a:endParaRPr lang="it-IT" sz="2400" noProof="1" smtClean="0"/>
          </a:p>
          <a:p>
            <a:pPr>
              <a:buClr>
                <a:srgbClr val="660000"/>
              </a:buClr>
            </a:pPr>
            <a:endParaRPr lang="it-IT" sz="1600" noProof="1" smtClean="0"/>
          </a:p>
          <a:p>
            <a:pPr marL="457200" indent="-457200">
              <a:buClr>
                <a:srgbClr val="660000"/>
              </a:buClr>
              <a:buFont typeface="Arial" charset="0"/>
              <a:buChar char="•"/>
            </a:pPr>
            <a:endParaRPr lang="it-IT" sz="2000" dirty="0" smtClean="0"/>
          </a:p>
        </p:txBody>
      </p:sp>
      <p:pic>
        <p:nvPicPr>
          <p:cNvPr id="3" name="Immagine 2" descr="Schermata 2019-04-27 alle 11.29.3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1766888"/>
            <a:ext cx="9546370" cy="2846173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3134633" y="4933434"/>
            <a:ext cx="4944232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3600" dirty="0" smtClean="0">
                <a:hlinkClick r:id="rId4"/>
              </a:rPr>
              <a:t>REGISTRATION IS OPEN</a:t>
            </a:r>
          </a:p>
          <a:p>
            <a:pPr algn="ctr"/>
            <a:endParaRPr lang="it-IT" sz="3600" dirty="0" smtClean="0">
              <a:hlinkClick r:id="rId4"/>
            </a:endParaRPr>
          </a:p>
          <a:p>
            <a:r>
              <a:rPr lang="it-IT" sz="3600" dirty="0" smtClean="0">
                <a:hlinkClick r:id="rId4"/>
              </a:rPr>
              <a:t>https</a:t>
            </a:r>
            <a:r>
              <a:rPr lang="it-IT" sz="3600" dirty="0">
                <a:hlinkClick r:id="rId4"/>
              </a:rPr>
              <a:t>://</a:t>
            </a:r>
            <a:r>
              <a:rPr lang="it-IT" sz="3600" dirty="0" smtClean="0">
                <a:hlinkClick r:id="rId4"/>
              </a:rPr>
              <a:t>meeting.namex.it</a:t>
            </a:r>
            <a:endParaRPr lang="it-IT" sz="3600" dirty="0" smtClean="0"/>
          </a:p>
          <a:p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16493396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2921</TotalTime>
  <Words>356</Words>
  <Application>Microsoft Macintosh PowerPoint</Application>
  <PresentationFormat>Personalizzato</PresentationFormat>
  <Paragraphs>97</Paragraphs>
  <Slides>10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1" baseType="lpstr">
      <vt:lpstr>Tema di Office</vt:lpstr>
      <vt:lpstr>NAMEX UPDATE</vt:lpstr>
      <vt:lpstr>2018 NAMEX BEST YEAR ever!</vt:lpstr>
      <vt:lpstr>MEMBERS UPDATE</vt:lpstr>
      <vt:lpstr>Interconnection in Rome is growing</vt:lpstr>
      <vt:lpstr>new fees</vt:lpstr>
      <vt:lpstr>School of advanced networking</vt:lpstr>
      <vt:lpstr>RPKI implementation</vt:lpstr>
      <vt:lpstr>BCP 214 (RFC 8327)</vt:lpstr>
      <vt:lpstr>NAMEX meeting 2019 </vt:lpstr>
      <vt:lpstr>talk to us!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Utente di Microsoft Office</dc:creator>
  <cp:lastModifiedBy>Flavio Luciani</cp:lastModifiedBy>
  <cp:revision>1050</cp:revision>
  <dcterms:created xsi:type="dcterms:W3CDTF">2018-05-22T10:09:21Z</dcterms:created>
  <dcterms:modified xsi:type="dcterms:W3CDTF">2019-05-10T06:57:53Z</dcterms:modified>
</cp:coreProperties>
</file>