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notesSlides/notesSlide2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6256000" cy="9144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1pPr>
    <a:lvl2pPr marL="0" marR="0" indent="2286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2pPr>
    <a:lvl3pPr marL="0" marR="0" indent="4572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3pPr>
    <a:lvl4pPr marL="0" marR="0" indent="6858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4pPr>
    <a:lvl5pPr marL="0" marR="0" indent="9144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5pPr>
    <a:lvl6pPr marL="0" marR="0" indent="11430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6pPr>
    <a:lvl7pPr marL="0" marR="0" indent="13716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7pPr>
    <a:lvl8pPr marL="0" marR="0" indent="16002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8pPr>
    <a:lvl9pPr marL="0" marR="0" indent="1828800" algn="ctr" defTabSz="5461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6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5" name="Shape 16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 latinLnBrk="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 latinLnBrk="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 latinLnBrk="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 latinLnBrk="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 latinLnBrk="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 latinLnBrk="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 latinLnBrk="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 latinLnBrk="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 latinLnBrk="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6" name="Shape 17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1371600">
              <a:defRPr sz="1800"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1371600">
              <a:defRPr sz="1800"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6" name="Shape 32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1371600">
              <a:defRPr sz="1800"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1371600">
              <a:defRPr sz="1800"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type="pic" sz="quarter" idx="13"/>
          </p:nvPr>
        </p:nvSpPr>
        <p:spPr>
          <a:xfrm>
            <a:off x="10350500" y="1689100"/>
            <a:ext cx="4356100" cy="58039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88" name="Shape 8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Title Text</a:t>
            </a:r>
          </a:p>
        </p:txBody>
      </p:sp>
      <p:sp>
        <p:nvSpPr>
          <p:cNvPr id="89" name="Shape 89"/>
          <p:cNvSpPr/>
          <p:nvPr>
            <p:ph type="body" sz="quarter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hape 9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/>
          <p:nvPr>
            <p:ph type="pic" sz="quarter" idx="13"/>
          </p:nvPr>
        </p:nvSpPr>
        <p:spPr>
          <a:xfrm>
            <a:off x="10350500" y="1689100"/>
            <a:ext cx="4356100" cy="58039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98" name="Shape 9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anchor="b"/>
          <a:lstStyle>
            <a:lvl1pPr>
              <a:defRPr sz="6400"/>
            </a:lvl1pPr>
          </a:lstStyle>
          <a:p>
            <a:pPr/>
            <a:r>
              <a:t>Title Text</a:t>
            </a:r>
          </a:p>
        </p:txBody>
      </p:sp>
      <p:sp>
        <p:nvSpPr>
          <p:cNvPr id="99" name="Shape 99"/>
          <p:cNvSpPr/>
          <p:nvPr>
            <p:ph type="body" sz="quarter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pic" sz="quarter" idx="13"/>
          </p:nvPr>
        </p:nvSpPr>
        <p:spPr>
          <a:xfrm>
            <a:off x="9588500" y="2667000"/>
            <a:ext cx="4191000" cy="55880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108" name="Shape 10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09" name="Shape 109"/>
          <p:cNvSpPr/>
          <p:nvPr>
            <p:ph type="body" sz="half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18" name="Shape 118"/>
          <p:cNvSpPr/>
          <p:nvPr>
            <p:ph type="body" sz="half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7" name="Shape 127"/>
          <p:cNvSpPr/>
          <p:nvPr>
            <p:ph type="body" sz="half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7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roup 139" descr="Group 3"/>
          <p:cNvGrpSpPr/>
          <p:nvPr/>
        </p:nvGrpSpPr>
        <p:grpSpPr>
          <a:xfrm>
            <a:off x="508071" y="505248"/>
            <a:ext cx="454237" cy="454237"/>
            <a:chOff x="0" y="0"/>
            <a:chExt cx="454236" cy="454235"/>
          </a:xfrm>
        </p:grpSpPr>
        <p:sp>
          <p:nvSpPr>
            <p:cNvPr id="135" name="Shape 135" descr="Freeform 4"/>
            <p:cNvSpPr/>
            <p:nvPr/>
          </p:nvSpPr>
          <p:spPr>
            <a:xfrm>
              <a:off x="0" y="-1"/>
              <a:ext cx="454237" cy="454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9" y="1649"/>
                  </a:moveTo>
                  <a:lnTo>
                    <a:pt x="1649" y="19951"/>
                  </a:lnTo>
                  <a:lnTo>
                    <a:pt x="19951" y="19951"/>
                  </a:lnTo>
                  <a:lnTo>
                    <a:pt x="19951" y="1649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6" name="Shape 136" descr="Freeform 5"/>
            <p:cNvSpPr/>
            <p:nvPr/>
          </p:nvSpPr>
          <p:spPr>
            <a:xfrm>
              <a:off x="89801" y="91440"/>
              <a:ext cx="71647" cy="104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fill="norm" stroke="1" extrusionOk="0">
                  <a:moveTo>
                    <a:pt x="10999" y="0"/>
                  </a:moveTo>
                  <a:cubicBezTo>
                    <a:pt x="13985" y="0"/>
                    <a:pt x="16424" y="572"/>
                    <a:pt x="18316" y="1716"/>
                  </a:cubicBezTo>
                  <a:cubicBezTo>
                    <a:pt x="20208" y="2860"/>
                    <a:pt x="21126" y="4331"/>
                    <a:pt x="21070" y="6128"/>
                  </a:cubicBezTo>
                  <a:lnTo>
                    <a:pt x="21028" y="6215"/>
                  </a:lnTo>
                  <a:lnTo>
                    <a:pt x="20061" y="6215"/>
                  </a:lnTo>
                  <a:cubicBezTo>
                    <a:pt x="20061" y="4648"/>
                    <a:pt x="19220" y="3350"/>
                    <a:pt x="17538" y="2322"/>
                  </a:cubicBezTo>
                  <a:cubicBezTo>
                    <a:pt x="15856" y="1293"/>
                    <a:pt x="13677" y="779"/>
                    <a:pt x="10999" y="779"/>
                  </a:cubicBezTo>
                  <a:cubicBezTo>
                    <a:pt x="8224" y="779"/>
                    <a:pt x="6027" y="1204"/>
                    <a:pt x="4408" y="2055"/>
                  </a:cubicBezTo>
                  <a:cubicBezTo>
                    <a:pt x="2789" y="2905"/>
                    <a:pt x="1979" y="3927"/>
                    <a:pt x="1979" y="5119"/>
                  </a:cubicBezTo>
                  <a:cubicBezTo>
                    <a:pt x="1979" y="6311"/>
                    <a:pt x="2649" y="7301"/>
                    <a:pt x="3987" y="8089"/>
                  </a:cubicBezTo>
                  <a:cubicBezTo>
                    <a:pt x="5326" y="8877"/>
                    <a:pt x="7747" y="9579"/>
                    <a:pt x="11252" y="10194"/>
                  </a:cubicBezTo>
                  <a:cubicBezTo>
                    <a:pt x="14644" y="10810"/>
                    <a:pt x="17205" y="11562"/>
                    <a:pt x="18936" y="12451"/>
                  </a:cubicBezTo>
                  <a:cubicBezTo>
                    <a:pt x="20667" y="13340"/>
                    <a:pt x="21533" y="14602"/>
                    <a:pt x="21533" y="16236"/>
                  </a:cubicBezTo>
                  <a:cubicBezTo>
                    <a:pt x="21533" y="17899"/>
                    <a:pt x="20545" y="19209"/>
                    <a:pt x="18568" y="20165"/>
                  </a:cubicBezTo>
                  <a:cubicBezTo>
                    <a:pt x="16592" y="21122"/>
                    <a:pt x="14118" y="21600"/>
                    <a:pt x="11146" y="21600"/>
                  </a:cubicBezTo>
                  <a:cubicBezTo>
                    <a:pt x="8077" y="21600"/>
                    <a:pt x="5435" y="21107"/>
                    <a:pt x="3220" y="20122"/>
                  </a:cubicBezTo>
                  <a:cubicBezTo>
                    <a:pt x="1005" y="19137"/>
                    <a:pt x="-67" y="17587"/>
                    <a:pt x="3" y="15472"/>
                  </a:cubicBezTo>
                  <a:lnTo>
                    <a:pt x="45" y="15385"/>
                  </a:lnTo>
                  <a:lnTo>
                    <a:pt x="991" y="15385"/>
                  </a:lnTo>
                  <a:cubicBezTo>
                    <a:pt x="991" y="17289"/>
                    <a:pt x="2014" y="18670"/>
                    <a:pt x="4061" y="19531"/>
                  </a:cubicBezTo>
                  <a:cubicBezTo>
                    <a:pt x="6107" y="20391"/>
                    <a:pt x="8469" y="20821"/>
                    <a:pt x="11146" y="20821"/>
                  </a:cubicBezTo>
                  <a:cubicBezTo>
                    <a:pt x="13838" y="20821"/>
                    <a:pt x="16049" y="20398"/>
                    <a:pt x="17780" y="19552"/>
                  </a:cubicBezTo>
                  <a:cubicBezTo>
                    <a:pt x="19511" y="18707"/>
                    <a:pt x="20377" y="17611"/>
                    <a:pt x="20377" y="16265"/>
                  </a:cubicBezTo>
                  <a:cubicBezTo>
                    <a:pt x="20377" y="14948"/>
                    <a:pt x="19672" y="13895"/>
                    <a:pt x="18264" y="13107"/>
                  </a:cubicBezTo>
                  <a:cubicBezTo>
                    <a:pt x="16855" y="12319"/>
                    <a:pt x="14412" y="11598"/>
                    <a:pt x="10936" y="10944"/>
                  </a:cubicBezTo>
                  <a:cubicBezTo>
                    <a:pt x="7446" y="10300"/>
                    <a:pt x="4891" y="9567"/>
                    <a:pt x="3272" y="8745"/>
                  </a:cubicBezTo>
                  <a:cubicBezTo>
                    <a:pt x="1654" y="7923"/>
                    <a:pt x="844" y="6724"/>
                    <a:pt x="844" y="5148"/>
                  </a:cubicBezTo>
                  <a:cubicBezTo>
                    <a:pt x="844" y="3581"/>
                    <a:pt x="1797" y="2331"/>
                    <a:pt x="3704" y="1399"/>
                  </a:cubicBezTo>
                  <a:cubicBezTo>
                    <a:pt x="5610" y="466"/>
                    <a:pt x="8042" y="0"/>
                    <a:pt x="10999" y="0"/>
                  </a:cubicBezTo>
                  <a:close/>
                </a:path>
              </a:pathLst>
            </a:cu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7" name="Shape 137" descr="Straight Connector 6"/>
            <p:cNvSpPr/>
            <p:nvPr/>
          </p:nvSpPr>
          <p:spPr>
            <a:xfrm flipH="1">
              <a:off x="69462" y="69461"/>
              <a:ext cx="315313" cy="315313"/>
            </a:xfrm>
            <a:prstGeom prst="line">
              <a:avLst/>
            </a:prstGeom>
            <a:solidFill>
              <a:srgbClr val="FF5400"/>
            </a:solidFill>
            <a:ln w="3175" cap="flat">
              <a:solidFill>
                <a:srgbClr val="FF5400"/>
              </a:solidFill>
              <a:prstDash val="solid"/>
              <a:miter lim="800000"/>
            </a:ln>
            <a:effectLst/>
          </p:spPr>
          <p:txBody>
            <a:bodyPr wrap="square" lIns="40639" tIns="40639" rIns="40639" bIns="40639" numCol="1" anchor="t">
              <a:noAutofit/>
            </a:bodyPr>
            <a:lstStyle/>
            <a:p>
              <a:pPr algn="l" defTabSz="1219200">
                <a:defRPr sz="24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38" name="Shape 138" descr="Rectangle 7"/>
            <p:cNvSpPr/>
            <p:nvPr/>
          </p:nvSpPr>
          <p:spPr>
            <a:xfrm>
              <a:off x="264399" y="264560"/>
              <a:ext cx="105015" cy="105015"/>
            </a:xfrm>
            <a:prstGeom prst="rect">
              <a:avLst/>
            </a:pr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40" name="Shape 140" descr="TextBox 10"/>
          <p:cNvSpPr/>
          <p:nvPr/>
        </p:nvSpPr>
        <p:spPr>
          <a:xfrm rot="16200000">
            <a:off x="-979511" y="4410710"/>
            <a:ext cx="3423686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>
            <a:lvl1pPr defTabSz="1219200">
              <a:defRPr sz="1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www.envatomarket.com</a:t>
            </a:r>
          </a:p>
        </p:txBody>
      </p:sp>
      <p:sp>
        <p:nvSpPr>
          <p:cNvPr id="141" name="Shape 141"/>
          <p:cNvSpPr/>
          <p:nvPr>
            <p:ph type="sldNum" sz="quarter" idx="2"/>
          </p:nvPr>
        </p:nvSpPr>
        <p:spPr>
          <a:xfrm>
            <a:off x="574836" y="8233807"/>
            <a:ext cx="326351" cy="360681"/>
          </a:xfrm>
          <a:prstGeom prst="rect">
            <a:avLst/>
          </a:prstGeom>
        </p:spPr>
        <p:txBody>
          <a:bodyPr lIns="40639" tIns="40639" rIns="40639" bIns="40639"/>
          <a:lstStyle>
            <a:lvl1pPr defTabSz="1219200">
              <a:defRPr>
                <a:solidFill>
                  <a:srgbClr val="FF54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42" name="Shape 142" descr="Rectangle 12"/>
          <p:cNvSpPr/>
          <p:nvPr/>
        </p:nvSpPr>
        <p:spPr>
          <a:xfrm>
            <a:off x="1253066" y="-1"/>
            <a:ext cx="15002935" cy="91440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0639" tIns="40639" rIns="40639" bIns="40639" anchor="ctr"/>
          <a:lstStyle/>
          <a:p>
            <a:pPr defTabSz="1219200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43" name="Shape 143" descr="Picture Placeholder 13"/>
          <p:cNvSpPr/>
          <p:nvPr>
            <p:ph type="pic" idx="13"/>
          </p:nvPr>
        </p:nvSpPr>
        <p:spPr>
          <a:xfrm>
            <a:off x="1253067" y="-1"/>
            <a:ext cx="15002933" cy="9144001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7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4" name="Group 154" descr="Group 3"/>
          <p:cNvGrpSpPr/>
          <p:nvPr/>
        </p:nvGrpSpPr>
        <p:grpSpPr>
          <a:xfrm>
            <a:off x="508071" y="505248"/>
            <a:ext cx="454237" cy="454237"/>
            <a:chOff x="0" y="0"/>
            <a:chExt cx="454236" cy="454235"/>
          </a:xfrm>
        </p:grpSpPr>
        <p:sp>
          <p:nvSpPr>
            <p:cNvPr id="150" name="Shape 150" descr="Freeform 4"/>
            <p:cNvSpPr/>
            <p:nvPr/>
          </p:nvSpPr>
          <p:spPr>
            <a:xfrm>
              <a:off x="0" y="-1"/>
              <a:ext cx="454237" cy="454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649" y="1649"/>
                  </a:moveTo>
                  <a:lnTo>
                    <a:pt x="1649" y="19951"/>
                  </a:lnTo>
                  <a:lnTo>
                    <a:pt x="19951" y="19951"/>
                  </a:lnTo>
                  <a:lnTo>
                    <a:pt x="19951" y="1649"/>
                  </a:lnTo>
                  <a:close/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1" name="Shape 151" descr="Freeform 5"/>
            <p:cNvSpPr/>
            <p:nvPr/>
          </p:nvSpPr>
          <p:spPr>
            <a:xfrm>
              <a:off x="89801" y="91440"/>
              <a:ext cx="71647" cy="104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3" h="21600" fill="norm" stroke="1" extrusionOk="0">
                  <a:moveTo>
                    <a:pt x="10999" y="0"/>
                  </a:moveTo>
                  <a:cubicBezTo>
                    <a:pt x="13985" y="0"/>
                    <a:pt x="16424" y="572"/>
                    <a:pt x="18316" y="1716"/>
                  </a:cubicBezTo>
                  <a:cubicBezTo>
                    <a:pt x="20208" y="2860"/>
                    <a:pt x="21126" y="4331"/>
                    <a:pt x="21070" y="6128"/>
                  </a:cubicBezTo>
                  <a:lnTo>
                    <a:pt x="21028" y="6215"/>
                  </a:lnTo>
                  <a:lnTo>
                    <a:pt x="20061" y="6215"/>
                  </a:lnTo>
                  <a:cubicBezTo>
                    <a:pt x="20061" y="4648"/>
                    <a:pt x="19220" y="3350"/>
                    <a:pt x="17538" y="2322"/>
                  </a:cubicBezTo>
                  <a:cubicBezTo>
                    <a:pt x="15856" y="1293"/>
                    <a:pt x="13677" y="779"/>
                    <a:pt x="10999" y="779"/>
                  </a:cubicBezTo>
                  <a:cubicBezTo>
                    <a:pt x="8224" y="779"/>
                    <a:pt x="6027" y="1204"/>
                    <a:pt x="4408" y="2055"/>
                  </a:cubicBezTo>
                  <a:cubicBezTo>
                    <a:pt x="2789" y="2905"/>
                    <a:pt x="1979" y="3927"/>
                    <a:pt x="1979" y="5119"/>
                  </a:cubicBezTo>
                  <a:cubicBezTo>
                    <a:pt x="1979" y="6311"/>
                    <a:pt x="2649" y="7301"/>
                    <a:pt x="3987" y="8089"/>
                  </a:cubicBezTo>
                  <a:cubicBezTo>
                    <a:pt x="5326" y="8877"/>
                    <a:pt x="7747" y="9579"/>
                    <a:pt x="11252" y="10194"/>
                  </a:cubicBezTo>
                  <a:cubicBezTo>
                    <a:pt x="14644" y="10810"/>
                    <a:pt x="17205" y="11562"/>
                    <a:pt x="18936" y="12451"/>
                  </a:cubicBezTo>
                  <a:cubicBezTo>
                    <a:pt x="20667" y="13340"/>
                    <a:pt x="21533" y="14602"/>
                    <a:pt x="21533" y="16236"/>
                  </a:cubicBezTo>
                  <a:cubicBezTo>
                    <a:pt x="21533" y="17899"/>
                    <a:pt x="20545" y="19209"/>
                    <a:pt x="18568" y="20165"/>
                  </a:cubicBezTo>
                  <a:cubicBezTo>
                    <a:pt x="16592" y="21122"/>
                    <a:pt x="14118" y="21600"/>
                    <a:pt x="11146" y="21600"/>
                  </a:cubicBezTo>
                  <a:cubicBezTo>
                    <a:pt x="8077" y="21600"/>
                    <a:pt x="5435" y="21107"/>
                    <a:pt x="3220" y="20122"/>
                  </a:cubicBezTo>
                  <a:cubicBezTo>
                    <a:pt x="1005" y="19137"/>
                    <a:pt x="-67" y="17587"/>
                    <a:pt x="3" y="15472"/>
                  </a:cubicBezTo>
                  <a:lnTo>
                    <a:pt x="45" y="15385"/>
                  </a:lnTo>
                  <a:lnTo>
                    <a:pt x="991" y="15385"/>
                  </a:lnTo>
                  <a:cubicBezTo>
                    <a:pt x="991" y="17289"/>
                    <a:pt x="2014" y="18670"/>
                    <a:pt x="4061" y="19531"/>
                  </a:cubicBezTo>
                  <a:cubicBezTo>
                    <a:pt x="6107" y="20391"/>
                    <a:pt x="8469" y="20821"/>
                    <a:pt x="11146" y="20821"/>
                  </a:cubicBezTo>
                  <a:cubicBezTo>
                    <a:pt x="13838" y="20821"/>
                    <a:pt x="16049" y="20398"/>
                    <a:pt x="17780" y="19552"/>
                  </a:cubicBezTo>
                  <a:cubicBezTo>
                    <a:pt x="19511" y="18707"/>
                    <a:pt x="20377" y="17611"/>
                    <a:pt x="20377" y="16265"/>
                  </a:cubicBezTo>
                  <a:cubicBezTo>
                    <a:pt x="20377" y="14948"/>
                    <a:pt x="19672" y="13895"/>
                    <a:pt x="18264" y="13107"/>
                  </a:cubicBezTo>
                  <a:cubicBezTo>
                    <a:pt x="16855" y="12319"/>
                    <a:pt x="14412" y="11598"/>
                    <a:pt x="10936" y="10944"/>
                  </a:cubicBezTo>
                  <a:cubicBezTo>
                    <a:pt x="7446" y="10300"/>
                    <a:pt x="4891" y="9567"/>
                    <a:pt x="3272" y="8745"/>
                  </a:cubicBezTo>
                  <a:cubicBezTo>
                    <a:pt x="1654" y="7923"/>
                    <a:pt x="844" y="6724"/>
                    <a:pt x="844" y="5148"/>
                  </a:cubicBezTo>
                  <a:cubicBezTo>
                    <a:pt x="844" y="3581"/>
                    <a:pt x="1797" y="2331"/>
                    <a:pt x="3704" y="1399"/>
                  </a:cubicBezTo>
                  <a:cubicBezTo>
                    <a:pt x="5610" y="466"/>
                    <a:pt x="8042" y="0"/>
                    <a:pt x="10999" y="0"/>
                  </a:cubicBezTo>
                  <a:close/>
                </a:path>
              </a:pathLst>
            </a:cu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2" name="Shape 152" descr="Straight Connector 6"/>
            <p:cNvSpPr/>
            <p:nvPr/>
          </p:nvSpPr>
          <p:spPr>
            <a:xfrm flipH="1">
              <a:off x="69462" y="69461"/>
              <a:ext cx="315313" cy="315313"/>
            </a:xfrm>
            <a:prstGeom prst="line">
              <a:avLst/>
            </a:prstGeom>
            <a:solidFill>
              <a:srgbClr val="FF5400"/>
            </a:solidFill>
            <a:ln w="3175" cap="flat">
              <a:solidFill>
                <a:srgbClr val="FF5400"/>
              </a:solidFill>
              <a:prstDash val="solid"/>
              <a:miter lim="800000"/>
            </a:ln>
            <a:effectLst/>
          </p:spPr>
          <p:txBody>
            <a:bodyPr wrap="square" lIns="40639" tIns="40639" rIns="40639" bIns="40639" numCol="1" anchor="t">
              <a:noAutofit/>
            </a:bodyPr>
            <a:lstStyle/>
            <a:p>
              <a:pPr algn="l" defTabSz="1219200">
                <a:defRPr sz="24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153" name="Shape 153" descr="Rectangle 7"/>
            <p:cNvSpPr/>
            <p:nvPr/>
          </p:nvSpPr>
          <p:spPr>
            <a:xfrm>
              <a:off x="264399" y="264560"/>
              <a:ext cx="105015" cy="105015"/>
            </a:xfrm>
            <a:prstGeom prst="rect">
              <a:avLst/>
            </a:prstGeom>
            <a:solidFill>
              <a:srgbClr val="FF5400"/>
            </a:solidFill>
            <a:ln w="12700" cap="flat">
              <a:noFill/>
              <a:miter lim="400000"/>
            </a:ln>
            <a:effectLst/>
          </p:spPr>
          <p:txBody>
            <a:bodyPr wrap="square" lIns="40639" tIns="40639" rIns="40639" bIns="40639" numCol="1" anchor="ctr">
              <a:noAutofit/>
            </a:bodyPr>
            <a:lstStyle/>
            <a:p>
              <a:pPr defTabSz="1219200">
                <a:defRPr sz="24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155" name="Shape 155" descr="TextBox 10"/>
          <p:cNvSpPr/>
          <p:nvPr/>
        </p:nvSpPr>
        <p:spPr>
          <a:xfrm rot="16200000">
            <a:off x="-979511" y="4410710"/>
            <a:ext cx="3423686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>
            <a:lvl1pPr defTabSz="1219200">
              <a:defRPr sz="1600">
                <a:solidFill>
                  <a:srgbClr val="A6A6A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www.envatomarket.com</a:t>
            </a:r>
          </a:p>
        </p:txBody>
      </p:sp>
      <p:sp>
        <p:nvSpPr>
          <p:cNvPr id="156" name="Shape 156"/>
          <p:cNvSpPr/>
          <p:nvPr>
            <p:ph type="sldNum" sz="quarter" idx="2"/>
          </p:nvPr>
        </p:nvSpPr>
        <p:spPr>
          <a:xfrm>
            <a:off x="574836" y="8233807"/>
            <a:ext cx="326351" cy="360681"/>
          </a:xfrm>
          <a:prstGeom prst="rect">
            <a:avLst/>
          </a:prstGeom>
        </p:spPr>
        <p:txBody>
          <a:bodyPr lIns="40639" tIns="40639" rIns="40639" bIns="40639"/>
          <a:lstStyle>
            <a:lvl1pPr defTabSz="1219200">
              <a:defRPr>
                <a:solidFill>
                  <a:srgbClr val="FF54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157" name="Shape 157" descr="Rectangle 12"/>
          <p:cNvSpPr/>
          <p:nvPr/>
        </p:nvSpPr>
        <p:spPr>
          <a:xfrm>
            <a:off x="1253066" y="-1"/>
            <a:ext cx="15002935" cy="91440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40639" tIns="40639" rIns="40639" bIns="40639" anchor="ctr"/>
          <a:lstStyle/>
          <a:p>
            <a:pPr defTabSz="1219200">
              <a:defRPr sz="24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158" name="Shape 158" descr="Picture Placeholder 13"/>
          <p:cNvSpPr/>
          <p:nvPr>
            <p:ph type="pic" sz="half" idx="13"/>
          </p:nvPr>
        </p:nvSpPr>
        <p:spPr>
          <a:xfrm>
            <a:off x="11802533" y="-1"/>
            <a:ext cx="4453467" cy="9144001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hape 3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4" name="Shape 5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2" name="Shape 6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>
            <p:ph type="pic" sz="half" idx="13"/>
          </p:nvPr>
        </p:nvSpPr>
        <p:spPr>
          <a:xfrm>
            <a:off x="4445000" y="1638300"/>
            <a:ext cx="7366000" cy="4140200"/>
          </a:xfrm>
          <a:prstGeom prst="rect">
            <a:avLst/>
          </a:prstGeom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0" name="Shape 70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71" name="Shape 7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type="pic" sz="half" idx="13"/>
          </p:nvPr>
        </p:nvSpPr>
        <p:spPr>
          <a:xfrm>
            <a:off x="4445000" y="1638300"/>
            <a:ext cx="7366000" cy="4140200"/>
          </a:xfrm>
          <a:prstGeom prst="rect">
            <a:avLst/>
          </a:prstGeom>
          <a:ln w="25400"/>
          <a:effectLst>
            <a:reflection blurRad="0" stA="50000" stPos="0" endA="0" endPos="40000" dist="0" dir="5400000" fadeDir="5400000" sx="100000" sy="-100000" kx="0" ky="0" algn="bl" rotWithShape="0"/>
          </a:effectLst>
        </p:spPr>
        <p:txBody>
          <a:bodyPr lIns="91439" tIns="45719" rIns="91439" bIns="45719" anchor="t"/>
          <a:lstStyle/>
          <a:p>
            <a:pPr/>
          </a:p>
        </p:txBody>
      </p:sp>
      <p:sp>
        <p:nvSpPr>
          <p:cNvPr id="79" name="Shape 79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7960783" y="8686800"/>
            <a:ext cx="317501" cy="342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46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titleStyle>
    <p:bodyStyle>
      <a:lvl1pPr marL="7493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1pPr>
      <a:lvl2pPr marL="10414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2pPr>
      <a:lvl3pPr marL="13335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3pPr>
      <a:lvl4pPr marL="16383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4pPr>
      <a:lvl5pPr marL="19304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5pPr>
      <a:lvl6pPr marL="22225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6pPr>
      <a:lvl7pPr marL="25146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7pPr>
      <a:lvl8pPr marL="28067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8pPr>
      <a:lvl9pPr marL="3098800" marR="0" indent="-533400" algn="l" defTabSz="546100" latinLnBrk="0">
        <a:lnSpc>
          <a:spcPct val="100000"/>
        </a:lnSpc>
        <a:spcBef>
          <a:spcPts val="3500"/>
        </a:spcBef>
        <a:spcAft>
          <a:spcPts val="0"/>
        </a:spcAft>
        <a:buClrTx/>
        <a:buSzPct val="171000"/>
        <a:buFontTx/>
        <a:buChar char="•"/>
        <a:tabLst/>
        <a:defRPr b="0" baseline="0" cap="none" i="0" spc="0" strike="noStrike" sz="36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Gill Sans"/>
        </a:defRPr>
      </a:lvl9pPr>
    </p:bodyStyle>
    <p:otherStyle>
      <a:lvl1pPr marL="0" marR="0" indent="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2286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4572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6858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9144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11430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13716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16002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1828800" algn="ctr" defTabSz="546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tif"/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5.tif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4.jpeg"/><Relationship Id="rId4" Type="http://schemas.openxmlformats.org/officeDocument/2006/relationships/image" Target="../media/image6.tif"/><Relationship Id="rId5" Type="http://schemas.openxmlformats.org/officeDocument/2006/relationships/image" Target="../media/image7.tif"/><Relationship Id="rId6" Type="http://schemas.openxmlformats.org/officeDocument/2006/relationships/image" Target="../media/image7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5" Type="http://schemas.openxmlformats.org/officeDocument/2006/relationships/hyperlink" Target="mailto:staff@top-ix.org" TargetMode="External"/><Relationship Id="rId6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IMG_846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5200" y="-1687212"/>
            <a:ext cx="16286400" cy="10863031"/>
          </a:xfrm>
          <a:prstGeom prst="rect">
            <a:avLst/>
          </a:prstGeom>
          <a:ln w="12700">
            <a:miter lim="400000"/>
          </a:ln>
        </p:spPr>
      </p:pic>
      <p:sp>
        <p:nvSpPr>
          <p:cNvPr id="168" name="Shape 168"/>
          <p:cNvSpPr/>
          <p:nvPr/>
        </p:nvSpPr>
        <p:spPr>
          <a:xfrm>
            <a:off x="-225954" y="-215272"/>
            <a:ext cx="16707908" cy="9574544"/>
          </a:xfrm>
          <a:prstGeom prst="rect">
            <a:avLst/>
          </a:prstGeom>
          <a:blipFill>
            <a:blip r:embed="rId4">
              <a:alphaModFix amt="52367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  <p:sp>
        <p:nvSpPr>
          <p:cNvPr id="169" name="Shape 169" descr="Rectangle 1"/>
          <p:cNvSpPr/>
          <p:nvPr/>
        </p:nvSpPr>
        <p:spPr>
          <a:xfrm>
            <a:off x="-1" y="3148031"/>
            <a:ext cx="16256001" cy="601090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0639" tIns="40639" rIns="40639" bIns="40639" anchor="ctr"/>
          <a:lstStyle/>
          <a:p>
            <a:pPr defTabSz="1219200">
              <a:defRPr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  <p:sp>
        <p:nvSpPr>
          <p:cNvPr id="170" name="Shape 170" descr="TextBox 12"/>
          <p:cNvSpPr/>
          <p:nvPr/>
        </p:nvSpPr>
        <p:spPr>
          <a:xfrm>
            <a:off x="3165641" y="4658319"/>
            <a:ext cx="9924718" cy="2189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b="1" spc="518" sz="38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An ‘unconventional’ IXP</a:t>
            </a:r>
          </a:p>
          <a:p>
            <a:pPr defTabSz="1219200">
              <a:spcBef>
                <a:spcPts val="1200"/>
              </a:spcBef>
              <a:defRPr spc="450" sz="33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1219200">
              <a:spcBef>
                <a:spcPts val="1200"/>
              </a:spcBef>
              <a:defRPr spc="450" sz="33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Luca Cicchelli</a:t>
            </a:r>
          </a:p>
        </p:txBody>
      </p:sp>
      <p:sp>
        <p:nvSpPr>
          <p:cNvPr id="171" name="Shape 171" descr="TextBox 17"/>
          <p:cNvSpPr/>
          <p:nvPr/>
        </p:nvSpPr>
        <p:spPr>
          <a:xfrm>
            <a:off x="6646333" y="8282406"/>
            <a:ext cx="2963335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Where:</a:t>
            </a:r>
            <a:r>
              <a:t> ITNOG5</a:t>
            </a:r>
          </a:p>
        </p:txBody>
      </p:sp>
      <p:sp>
        <p:nvSpPr>
          <p:cNvPr id="172" name="Shape 172" descr="TextBox 18"/>
          <p:cNvSpPr/>
          <p:nvPr/>
        </p:nvSpPr>
        <p:spPr>
          <a:xfrm>
            <a:off x="3276601" y="82824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Web: </a:t>
            </a:r>
            <a:r>
              <a:t>www.top-ix.org</a:t>
            </a:r>
          </a:p>
        </p:txBody>
      </p:sp>
      <p:sp>
        <p:nvSpPr>
          <p:cNvPr id="173" name="Shape 173" descr="TextBox 19"/>
          <p:cNvSpPr/>
          <p:nvPr/>
        </p:nvSpPr>
        <p:spPr>
          <a:xfrm>
            <a:off x="10016067" y="82824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When: </a:t>
            </a:r>
            <a:r>
              <a:t>May 10th </a:t>
            </a:r>
          </a:p>
        </p:txBody>
      </p:sp>
      <p:pic>
        <p:nvPicPr>
          <p:cNvPr id="174" name="pasted-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477000" y="2496341"/>
            <a:ext cx="3302000" cy="11811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Class="entr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3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2" grpId="3"/>
      <p:bldP build="whole" bldLvl="1" animBg="1" rev="0" advAuto="0" spid="170" grpId="2"/>
      <p:bldP build="whole" bldLvl="1" animBg="1" rev="0" advAuto="0" spid="171" grpId="4"/>
      <p:bldP build="whole" bldLvl="1" animBg="1" rev="0" advAuto="0" spid="173" grpId="5"/>
      <p:bldP build="whole" bldLvl="1" animBg="1" rev="0" advAuto="0" spid="16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/>
        </p:nvSpPr>
        <p:spPr>
          <a:xfrm>
            <a:off x="1945113" y="2146033"/>
            <a:ext cx="1610456" cy="703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1674" tIns="21674" rIns="21674" bIns="21674">
            <a:spAutoFit/>
          </a:bodyPr>
          <a:lstStyle/>
          <a:p>
            <a:pPr algn="l" defTabSz="388337">
              <a:defRPr b="1" spc="-76" sz="1900">
                <a:solidFill>
                  <a:srgbClr val="AE02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NON PROFIT</a:t>
            </a:r>
          </a:p>
          <a:p>
            <a:pPr algn="l" defTabSz="388337">
              <a:defRPr b="1" spc="-76" sz="1900">
                <a:solidFill>
                  <a:srgbClr val="AE02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CONSORTIUM</a:t>
            </a:r>
          </a:p>
        </p:txBody>
      </p:sp>
      <p:grpSp>
        <p:nvGrpSpPr>
          <p:cNvPr id="200" name="Group 200"/>
          <p:cNvGrpSpPr/>
          <p:nvPr/>
        </p:nvGrpSpPr>
        <p:grpSpPr>
          <a:xfrm>
            <a:off x="9600351" y="4147641"/>
            <a:ext cx="5419025" cy="4349822"/>
            <a:chOff x="0" y="0"/>
            <a:chExt cx="5419023" cy="4349820"/>
          </a:xfrm>
        </p:grpSpPr>
        <p:sp>
          <p:nvSpPr>
            <p:cNvPr id="179" name="Shape 179"/>
            <p:cNvSpPr/>
            <p:nvPr/>
          </p:nvSpPr>
          <p:spPr>
            <a:xfrm>
              <a:off x="1364047" y="3897573"/>
              <a:ext cx="2690929" cy="3843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19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INFRASTRUCTURE</a:t>
              </a:r>
            </a:p>
          </p:txBody>
        </p:sp>
        <p:sp>
          <p:nvSpPr>
            <p:cNvPr id="180" name="Shape 180"/>
            <p:cNvSpPr/>
            <p:nvPr/>
          </p:nvSpPr>
          <p:spPr>
            <a:xfrm>
              <a:off x="771043" y="3281015"/>
              <a:ext cx="1090252" cy="3843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19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PEOPLE</a:t>
              </a:r>
            </a:p>
          </p:txBody>
        </p:sp>
        <p:sp>
          <p:nvSpPr>
            <p:cNvPr id="181" name="Shape 181"/>
            <p:cNvSpPr/>
            <p:nvPr/>
          </p:nvSpPr>
          <p:spPr>
            <a:xfrm>
              <a:off x="3613317" y="3281015"/>
              <a:ext cx="922444" cy="3843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19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SKILLS</a:t>
              </a:r>
            </a:p>
          </p:txBody>
        </p:sp>
        <p:sp>
          <p:nvSpPr>
            <p:cNvPr id="182" name="Shape 182"/>
            <p:cNvSpPr/>
            <p:nvPr/>
          </p:nvSpPr>
          <p:spPr>
            <a:xfrm rot="5385060">
              <a:off x="1072160" y="2174987"/>
              <a:ext cx="497937" cy="2596443"/>
            </a:xfrm>
            <a:prstGeom prst="rect">
              <a:avLst/>
            </a:prstGeom>
            <a:noFill/>
            <a:ln w="381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3" name="Shape 183"/>
            <p:cNvSpPr/>
            <p:nvPr/>
          </p:nvSpPr>
          <p:spPr>
            <a:xfrm rot="5385060">
              <a:off x="3824526" y="2160393"/>
              <a:ext cx="500025" cy="2596451"/>
            </a:xfrm>
            <a:prstGeom prst="rect">
              <a:avLst/>
            </a:prstGeom>
            <a:noFill/>
            <a:ln w="381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4" name="Shape 184"/>
            <p:cNvSpPr/>
            <p:nvPr/>
          </p:nvSpPr>
          <p:spPr>
            <a:xfrm rot="5385060">
              <a:off x="2438070" y="1397701"/>
              <a:ext cx="525946" cy="5355028"/>
            </a:xfrm>
            <a:prstGeom prst="rect">
              <a:avLst/>
            </a:prstGeom>
            <a:noFill/>
            <a:ln w="381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5" name="Shape 185"/>
            <p:cNvSpPr/>
            <p:nvPr/>
          </p:nvSpPr>
          <p:spPr>
            <a:xfrm>
              <a:off x="0" y="3023442"/>
              <a:ext cx="5419024" cy="1"/>
            </a:xfrm>
            <a:prstGeom prst="line">
              <a:avLst/>
            </a:prstGeom>
            <a:noFill/>
            <a:ln w="127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6" name="Shape 186"/>
            <p:cNvSpPr/>
            <p:nvPr/>
          </p:nvSpPr>
          <p:spPr>
            <a:xfrm>
              <a:off x="37487" y="642916"/>
              <a:ext cx="843930" cy="2220045"/>
            </a:xfrm>
            <a:prstGeom prst="rect">
              <a:avLst/>
            </a:prstGeom>
            <a:noFill/>
            <a:ln w="508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C9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7" name="Shape 187"/>
            <p:cNvSpPr/>
            <p:nvPr/>
          </p:nvSpPr>
          <p:spPr>
            <a:xfrm rot="16200000">
              <a:off x="-143838" y="1595433"/>
              <a:ext cx="1206581" cy="409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21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WI-PIE</a:t>
              </a:r>
            </a:p>
          </p:txBody>
        </p:sp>
        <p:sp>
          <p:nvSpPr>
            <p:cNvPr id="188" name="Shape 188"/>
            <p:cNvSpPr/>
            <p:nvPr/>
          </p:nvSpPr>
          <p:spPr>
            <a:xfrm>
              <a:off x="1158283" y="642916"/>
              <a:ext cx="843930" cy="2220045"/>
            </a:xfrm>
            <a:prstGeom prst="rect">
              <a:avLst/>
            </a:prstGeom>
            <a:noFill/>
            <a:ln w="508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C900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 rot="16200000">
              <a:off x="988607" y="1525906"/>
              <a:ext cx="1183282" cy="409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21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IX</a:t>
              </a:r>
            </a:p>
          </p:txBody>
        </p:sp>
        <p:sp>
          <p:nvSpPr>
            <p:cNvPr id="190" name="Shape 190"/>
            <p:cNvSpPr/>
            <p:nvPr/>
          </p:nvSpPr>
          <p:spPr>
            <a:xfrm>
              <a:off x="2279078" y="642916"/>
              <a:ext cx="843930" cy="2220045"/>
            </a:xfrm>
            <a:prstGeom prst="rect">
              <a:avLst/>
            </a:prstGeom>
            <a:noFill/>
            <a:ln w="508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21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1" name="Shape 191"/>
            <p:cNvSpPr/>
            <p:nvPr/>
          </p:nvSpPr>
          <p:spPr>
            <a:xfrm rot="16200000">
              <a:off x="2065321" y="1595433"/>
              <a:ext cx="1271444" cy="409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21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BIG DIVE</a:t>
              </a:r>
            </a:p>
          </p:txBody>
        </p:sp>
        <p:sp>
          <p:nvSpPr>
            <p:cNvPr id="192" name="Shape 192"/>
            <p:cNvSpPr/>
            <p:nvPr/>
          </p:nvSpPr>
          <p:spPr>
            <a:xfrm>
              <a:off x="3399873" y="642916"/>
              <a:ext cx="843930" cy="2220045"/>
            </a:xfrm>
            <a:prstGeom prst="rect">
              <a:avLst/>
            </a:prstGeom>
            <a:noFill/>
            <a:ln w="508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3" name="Shape 193"/>
            <p:cNvSpPr/>
            <p:nvPr/>
          </p:nvSpPr>
          <p:spPr>
            <a:xfrm rot="16200000">
              <a:off x="2924340" y="1548045"/>
              <a:ext cx="1794997" cy="409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21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HACKADEMY</a:t>
              </a:r>
            </a:p>
          </p:txBody>
        </p:sp>
        <p:sp>
          <p:nvSpPr>
            <p:cNvPr id="194" name="Shape 194"/>
            <p:cNvSpPr/>
            <p:nvPr/>
          </p:nvSpPr>
          <p:spPr>
            <a:xfrm>
              <a:off x="4520669" y="642916"/>
              <a:ext cx="843930" cy="2220045"/>
            </a:xfrm>
            <a:prstGeom prst="rect">
              <a:avLst/>
            </a:prstGeom>
            <a:noFill/>
            <a:ln w="50800" cap="flat">
              <a:solidFill>
                <a:srgbClr val="AE0202"/>
              </a:solidFill>
              <a:prstDash val="solid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5" name="Shape 195"/>
            <p:cNvSpPr/>
            <p:nvPr/>
          </p:nvSpPr>
          <p:spPr>
            <a:xfrm rot="16200000">
              <a:off x="4339342" y="1525906"/>
              <a:ext cx="1206581" cy="4097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7093" tIns="27093" rIns="27093" bIns="27093" numCol="1" anchor="ctr">
              <a:spAutoFit/>
            </a:bodyPr>
            <a:lstStyle>
              <a:lvl1pPr defTabSz="415431">
                <a:defRPr b="1" sz="2100">
                  <a:solidFill>
                    <a:srgbClr val="1B1819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PLEXUM</a:t>
              </a:r>
            </a:p>
          </p:txBody>
        </p:sp>
        <p:sp>
          <p:nvSpPr>
            <p:cNvPr id="196" name="Shape 196"/>
            <p:cNvSpPr/>
            <p:nvPr/>
          </p:nvSpPr>
          <p:spPr>
            <a:xfrm>
              <a:off x="809049" y="-1"/>
              <a:ext cx="482217" cy="968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 algn="l" defTabSz="388337">
                <a:defRPr b="1" sz="2600">
                  <a:solidFill>
                    <a:srgbClr val="AE0202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IX</a:t>
              </a:r>
            </a:p>
          </p:txBody>
        </p:sp>
        <p:sp>
          <p:nvSpPr>
            <p:cNvPr id="197" name="Shape 197"/>
            <p:cNvSpPr/>
            <p:nvPr/>
          </p:nvSpPr>
          <p:spPr>
            <a:xfrm>
              <a:off x="3570520" y="-1"/>
              <a:ext cx="604430" cy="968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 algn="l" defTabSz="388337">
                <a:defRPr b="1" sz="2600">
                  <a:solidFill>
                    <a:srgbClr val="AE0202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DP</a:t>
              </a:r>
            </a:p>
          </p:txBody>
        </p:sp>
        <p:sp>
          <p:nvSpPr>
            <p:cNvPr id="198" name="Shape 198"/>
            <p:cNvSpPr/>
            <p:nvPr/>
          </p:nvSpPr>
          <p:spPr>
            <a:xfrm>
              <a:off x="177915" y="479708"/>
              <a:ext cx="1667097" cy="1"/>
            </a:xfrm>
            <a:prstGeom prst="line">
              <a:avLst/>
            </a:prstGeom>
            <a:noFill/>
            <a:ln w="12700" cap="flat">
              <a:solidFill>
                <a:srgbClr val="AE0202"/>
              </a:solidFill>
              <a:prstDash val="sysDot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  <p:sp>
          <p:nvSpPr>
            <p:cNvPr id="199" name="Shape 199"/>
            <p:cNvSpPr/>
            <p:nvPr/>
          </p:nvSpPr>
          <p:spPr>
            <a:xfrm>
              <a:off x="2423000" y="479708"/>
              <a:ext cx="2802701" cy="1"/>
            </a:xfrm>
            <a:prstGeom prst="line">
              <a:avLst/>
            </a:prstGeom>
            <a:noFill/>
            <a:ln w="12700" cap="flat">
              <a:solidFill>
                <a:srgbClr val="AE0202"/>
              </a:solidFill>
              <a:prstDash val="sysDot"/>
              <a:miter lim="400000"/>
            </a:ln>
            <a:effectLst/>
          </p:spPr>
          <p:txBody>
            <a:bodyPr wrap="square" lIns="27093" tIns="27093" rIns="27093" bIns="27093" numCol="1" anchor="ctr">
              <a:noAutofit/>
            </a:bodyPr>
            <a:lstStyle/>
            <a:p>
              <a:pPr defTabSz="298026">
                <a:defRPr sz="1800">
                  <a:solidFill>
                    <a:srgbClr val="FFFFFF"/>
                  </a:solidFill>
                  <a:effectLst>
                    <a:outerShdw sx="100000" sy="100000" kx="0" ky="0" algn="b" rotWithShape="0" blurRad="38100" dist="12700" dir="5400000">
                      <a:srgbClr val="000000">
                        <a:alpha val="50000"/>
                      </a:srgbClr>
                    </a:outerShdw>
                  </a:effectLst>
                </a:defRPr>
              </a:pPr>
            </a:p>
          </p:txBody>
        </p:sp>
      </p:grpSp>
      <p:grpSp>
        <p:nvGrpSpPr>
          <p:cNvPr id="219" name="Group 219"/>
          <p:cNvGrpSpPr/>
          <p:nvPr/>
        </p:nvGrpSpPr>
        <p:grpSpPr>
          <a:xfrm>
            <a:off x="3611119" y="1322446"/>
            <a:ext cx="12806868" cy="3440161"/>
            <a:chOff x="0" y="0"/>
            <a:chExt cx="12806867" cy="3440159"/>
          </a:xfrm>
        </p:grpSpPr>
        <p:sp>
          <p:nvSpPr>
            <p:cNvPr id="201" name="Shape 201"/>
            <p:cNvSpPr/>
            <p:nvPr/>
          </p:nvSpPr>
          <p:spPr>
            <a:xfrm>
              <a:off x="2221081" y="2903373"/>
              <a:ext cx="1500400" cy="5367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/>
            <a:p>
              <a:pPr algn="l" defTabSz="388337">
                <a:defRPr b="1" sz="3000">
                  <a:solidFill>
                    <a:srgbClr val="303236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00"/>
                <a:t>NORTH-WEST</a:t>
              </a:r>
              <a:endParaRPr sz="1600"/>
            </a:p>
            <a:p>
              <a:pPr algn="l" defTabSz="388337">
                <a:defRPr b="1" sz="3000">
                  <a:solidFill>
                    <a:srgbClr val="303236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600"/>
                <a:t>ITALY</a:t>
              </a:r>
            </a:p>
          </p:txBody>
        </p:sp>
        <p:sp>
          <p:nvSpPr>
            <p:cNvPr id="202" name="Shape 202"/>
            <p:cNvSpPr/>
            <p:nvPr/>
          </p:nvSpPr>
          <p:spPr>
            <a:xfrm>
              <a:off x="2221081" y="2381518"/>
              <a:ext cx="482217" cy="9685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 algn="l" defTabSz="388337">
                <a:defRPr b="1" sz="2600">
                  <a:solidFill>
                    <a:srgbClr val="AE0202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IX</a:t>
              </a:r>
            </a:p>
          </p:txBody>
        </p:sp>
        <p:sp>
          <p:nvSpPr>
            <p:cNvPr id="203" name="Shape 203"/>
            <p:cNvSpPr/>
            <p:nvPr/>
          </p:nvSpPr>
          <p:spPr>
            <a:xfrm flipV="1">
              <a:off x="5994347" y="114151"/>
              <a:ext cx="1" cy="2491846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4" name="Shape 204"/>
            <p:cNvSpPr/>
            <p:nvPr/>
          </p:nvSpPr>
          <p:spPr>
            <a:xfrm>
              <a:off x="2993225" y="1009802"/>
              <a:ext cx="604430" cy="9685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7093" tIns="27093" rIns="27093" bIns="27093" numCol="1" anchor="ctr">
              <a:spAutoFit/>
            </a:bodyPr>
            <a:lstStyle>
              <a:lvl1pPr algn="l" defTabSz="388337">
                <a:defRPr b="1" sz="2600">
                  <a:solidFill>
                    <a:srgbClr val="AE0202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DP</a:t>
              </a:r>
            </a:p>
          </p:txBody>
        </p:sp>
        <p:sp>
          <p:nvSpPr>
            <p:cNvPr id="205" name="Shape 205"/>
            <p:cNvSpPr/>
            <p:nvPr/>
          </p:nvSpPr>
          <p:spPr>
            <a:xfrm>
              <a:off x="6082914" y="-1"/>
              <a:ext cx="4094946" cy="373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Start-up</a:t>
              </a:r>
            </a:p>
          </p:txBody>
        </p:sp>
        <p:sp>
          <p:nvSpPr>
            <p:cNvPr id="206" name="Shape 206"/>
            <p:cNvSpPr/>
            <p:nvPr/>
          </p:nvSpPr>
          <p:spPr>
            <a:xfrm flipH="1" flipV="1">
              <a:off x="-1" y="986110"/>
              <a:ext cx="1391920" cy="1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07" name="Shape 207"/>
            <p:cNvSpPr/>
            <p:nvPr/>
          </p:nvSpPr>
          <p:spPr>
            <a:xfrm>
              <a:off x="781491" y="1494571"/>
              <a:ext cx="1261781" cy="4243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1674" tIns="21674" rIns="21674" bIns="21674" numCol="1" anchor="ctr">
              <a:spAutoFit/>
            </a:bodyPr>
            <a:lstStyle>
              <a:lvl1pPr algn="l" defTabSz="388337">
                <a:defRPr b="1" sz="2200"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MISSION</a:t>
              </a:r>
            </a:p>
          </p:txBody>
        </p:sp>
        <p:sp>
          <p:nvSpPr>
            <p:cNvPr id="208" name="Shape 208"/>
            <p:cNvSpPr/>
            <p:nvPr/>
          </p:nvSpPr>
          <p:spPr>
            <a:xfrm>
              <a:off x="3539682" y="1112873"/>
              <a:ext cx="2224328" cy="15800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/>
            <a:p>
              <a:pPr algn="l" defTabSz="388337">
                <a:defRPr b="1" sz="30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rPr sz="1600"/>
                <a:t>TO FOSTER  </a:t>
              </a:r>
              <a:endParaRPr sz="1600"/>
            </a:p>
            <a:p>
              <a:pPr algn="l" defTabSz="388337">
                <a:defRPr b="1" sz="30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rPr sz="2400"/>
                <a:t>INNOVATION</a:t>
              </a:r>
            </a:p>
            <a:p>
              <a:pPr algn="l" defTabSz="388337">
                <a:defRPr b="1" sz="16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t>BY LEVERAGING INFRASTRUCTURE</a:t>
              </a:r>
            </a:p>
            <a:p>
              <a:pPr algn="l" defTabSz="388337">
                <a:defRPr b="1" sz="16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t>ASSETS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6057514" y="1351986"/>
              <a:ext cx="1258662" cy="373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Education</a:t>
              </a:r>
            </a:p>
          </p:txBody>
        </p:sp>
        <p:sp>
          <p:nvSpPr>
            <p:cNvPr id="210" name="Shape 210"/>
            <p:cNvSpPr/>
            <p:nvPr/>
          </p:nvSpPr>
          <p:spPr>
            <a:xfrm>
              <a:off x="6057514" y="1798414"/>
              <a:ext cx="6749354" cy="373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Corporate innovation</a:t>
              </a:r>
            </a:p>
          </p:txBody>
        </p:sp>
        <p:sp>
          <p:nvSpPr>
            <p:cNvPr id="211" name="Shape 211"/>
            <p:cNvSpPr/>
            <p:nvPr/>
          </p:nvSpPr>
          <p:spPr>
            <a:xfrm>
              <a:off x="6057514" y="2244843"/>
              <a:ext cx="3503338" cy="373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Civic tech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6082914" y="892857"/>
              <a:ext cx="4967577" cy="373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Funded projects</a:t>
              </a:r>
            </a:p>
          </p:txBody>
        </p:sp>
        <p:sp>
          <p:nvSpPr>
            <p:cNvPr id="213" name="Shape 213"/>
            <p:cNvSpPr/>
            <p:nvPr/>
          </p:nvSpPr>
          <p:spPr>
            <a:xfrm flipH="1" flipV="1">
              <a:off x="1489256" y="988846"/>
              <a:ext cx="1" cy="481037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4" name="Shape 214"/>
            <p:cNvSpPr/>
            <p:nvPr/>
          </p:nvSpPr>
          <p:spPr>
            <a:xfrm flipH="1" flipV="1">
              <a:off x="2356934" y="1298183"/>
              <a:ext cx="1" cy="1061793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5" name="Shape 215"/>
            <p:cNvSpPr/>
            <p:nvPr/>
          </p:nvSpPr>
          <p:spPr>
            <a:xfrm flipH="1">
              <a:off x="2043061" y="1706746"/>
              <a:ext cx="317811" cy="1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6" name="Shape 216"/>
            <p:cNvSpPr/>
            <p:nvPr/>
          </p:nvSpPr>
          <p:spPr>
            <a:xfrm>
              <a:off x="6082914" y="446428"/>
              <a:ext cx="3305462" cy="373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z="19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Data</a:t>
              </a:r>
            </a:p>
          </p:txBody>
        </p:sp>
        <p:sp>
          <p:nvSpPr>
            <p:cNvPr id="217" name="Shape 217"/>
            <p:cNvSpPr/>
            <p:nvPr/>
          </p:nvSpPr>
          <p:spPr>
            <a:xfrm flipH="1">
              <a:off x="2335161" y="1320463"/>
              <a:ext cx="597840" cy="1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18" name="Shape 218"/>
            <p:cNvSpPr/>
            <p:nvPr/>
          </p:nvSpPr>
          <p:spPr>
            <a:xfrm flipH="1">
              <a:off x="5086472" y="1360073"/>
              <a:ext cx="904484" cy="1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20" name="Shape 220"/>
          <p:cNvSpPr/>
          <p:nvPr>
            <p:ph type="sldNum" sz="quarter" idx="4294967295"/>
          </p:nvPr>
        </p:nvSpPr>
        <p:spPr>
          <a:xfrm>
            <a:off x="640221" y="8233807"/>
            <a:ext cx="195581" cy="3225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/>
          <a:p>
            <a:pPr/>
            <a:fld id="{86CB4B4D-7CA3-9044-876B-883B54F8677D}" type="slidenum"/>
          </a:p>
        </p:txBody>
      </p:sp>
      <p:sp>
        <p:nvSpPr>
          <p:cNvPr id="221" name="Shape 221"/>
          <p:cNvSpPr/>
          <p:nvPr/>
        </p:nvSpPr>
        <p:spPr>
          <a:xfrm>
            <a:off x="-8978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2" name="Shape 222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23" name="Shape 223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24" name="Shape 224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pSp>
        <p:nvGrpSpPr>
          <p:cNvPr id="237" name="Group 237"/>
          <p:cNvGrpSpPr/>
          <p:nvPr/>
        </p:nvGrpSpPr>
        <p:grpSpPr>
          <a:xfrm>
            <a:off x="1298508" y="2816314"/>
            <a:ext cx="5911799" cy="6212902"/>
            <a:chOff x="0" y="0"/>
            <a:chExt cx="5911798" cy="6212901"/>
          </a:xfrm>
        </p:grpSpPr>
        <p:sp>
          <p:nvSpPr>
            <p:cNvPr id="225" name="Shape 225"/>
            <p:cNvSpPr/>
            <p:nvPr/>
          </p:nvSpPr>
          <p:spPr>
            <a:xfrm>
              <a:off x="1843247" y="3573595"/>
              <a:ext cx="1289061" cy="11101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t">
              <a:spAutoFit/>
            </a:bodyPr>
            <a:lstStyle/>
            <a:p>
              <a:pPr algn="l" defTabSz="388337">
                <a:defRPr b="1" spc="-180" sz="30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rPr spc="-132" sz="2200"/>
                <a:t>80+ Members</a:t>
              </a:r>
              <a:endParaRPr spc="-107" sz="1800"/>
            </a:p>
            <a:p>
              <a:pPr algn="l" defTabSz="388337">
                <a:defRPr b="1" spc="-180" sz="30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rPr spc="-107" sz="1800"/>
                <a:t>(15 in 2003) </a:t>
              </a:r>
            </a:p>
          </p:txBody>
        </p:sp>
        <p:sp>
          <p:nvSpPr>
            <p:cNvPr id="226" name="Shape 226"/>
            <p:cNvSpPr/>
            <p:nvPr/>
          </p:nvSpPr>
          <p:spPr>
            <a:xfrm>
              <a:off x="354150" y="4962071"/>
              <a:ext cx="2690930" cy="8053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t">
              <a:spAutoFit/>
            </a:bodyPr>
            <a:lstStyle/>
            <a:p>
              <a:pPr algn="l" defTabSz="388337">
                <a:defRPr b="1" sz="26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pPr>
              <a:r>
                <a:rPr sz="2200"/>
                <a:t>PUBLIC</a:t>
              </a:r>
              <a:r>
                <a:rPr sz="1200"/>
                <a:t> </a:t>
              </a:r>
              <a:r>
                <a:rPr sz="1800"/>
                <a:t>&amp;</a:t>
              </a:r>
              <a:r>
                <a:rPr sz="1200"/>
                <a:t> </a:t>
              </a:r>
              <a:r>
                <a:rPr sz="2200"/>
                <a:t>PRIVATE PARTICIPATION</a:t>
              </a:r>
            </a:p>
          </p:txBody>
        </p:sp>
        <p:sp>
          <p:nvSpPr>
            <p:cNvPr id="227" name="Shape 227"/>
            <p:cNvSpPr/>
            <p:nvPr/>
          </p:nvSpPr>
          <p:spPr>
            <a:xfrm flipV="1">
              <a:off x="1137562" y="-1"/>
              <a:ext cx="1" cy="3211853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sp>
          <p:nvSpPr>
            <p:cNvPr id="228" name="Shape 228"/>
            <p:cNvSpPr/>
            <p:nvPr/>
          </p:nvSpPr>
          <p:spPr>
            <a:xfrm>
              <a:off x="3814197" y="5458351"/>
              <a:ext cx="2097602" cy="754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pc="-126" sz="21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5 collaborators</a:t>
              </a:r>
            </a:p>
          </p:txBody>
        </p:sp>
        <p:sp>
          <p:nvSpPr>
            <p:cNvPr id="229" name="Shape 229"/>
            <p:cNvSpPr/>
            <p:nvPr/>
          </p:nvSpPr>
          <p:spPr>
            <a:xfrm>
              <a:off x="3814197" y="5077572"/>
              <a:ext cx="1941601" cy="398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pc="-126" sz="21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22 employees</a:t>
              </a:r>
            </a:p>
          </p:txBody>
        </p:sp>
        <p:sp>
          <p:nvSpPr>
            <p:cNvPr id="230" name="Shape 230"/>
            <p:cNvSpPr/>
            <p:nvPr/>
          </p:nvSpPr>
          <p:spPr>
            <a:xfrm>
              <a:off x="3814197" y="4698329"/>
              <a:ext cx="1500400" cy="3989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21674" tIns="21674" rIns="21674" bIns="21674" numCol="1" anchor="ctr">
              <a:spAutoFit/>
            </a:bodyPr>
            <a:lstStyle>
              <a:lvl1pPr algn="l" defTabSz="388337">
                <a:defRPr b="1" spc="-126" sz="2100">
                  <a:solidFill>
                    <a:srgbClr val="303236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2 directors</a:t>
              </a:r>
            </a:p>
          </p:txBody>
        </p:sp>
        <p:sp>
          <p:nvSpPr>
            <p:cNvPr id="231" name="Shape 231"/>
            <p:cNvSpPr/>
            <p:nvPr/>
          </p:nvSpPr>
          <p:spPr>
            <a:xfrm flipH="1" flipV="1">
              <a:off x="1151294" y="2738731"/>
              <a:ext cx="2672968" cy="1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  <p:pic>
          <p:nvPicPr>
            <p:cNvPr id="232" name="pasted-image.tif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3462312" y="3685645"/>
              <a:ext cx="759051" cy="7590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3" name="pasted-image.tif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45207" y="3473229"/>
              <a:ext cx="1245427" cy="12454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4" name="pasted-image.tif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097249"/>
              <a:ext cx="1935842" cy="19358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5" name="pasted-image.tif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3620789" y="3172655"/>
              <a:ext cx="1590914" cy="15909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6" name="Shape 236"/>
            <p:cNvSpPr/>
            <p:nvPr/>
          </p:nvSpPr>
          <p:spPr>
            <a:xfrm flipV="1">
              <a:off x="3841838" y="2738731"/>
              <a:ext cx="1" cy="500867"/>
            </a:xfrm>
            <a:prstGeom prst="line">
              <a:avLst/>
            </a:prstGeom>
            <a:noFill/>
            <a:ln w="25400" cap="rnd">
              <a:solidFill>
                <a:srgbClr val="AE0202"/>
              </a:solidFill>
              <a:custDash>
                <a:ds d="100000" sp="200000"/>
              </a:custDash>
              <a:miter lim="400000"/>
            </a:ln>
            <a:effectLst/>
          </p:spPr>
          <p:txBody>
            <a:bodyPr wrap="square" lIns="21674" tIns="21674" rIns="21674" bIns="21674" numCol="1" anchor="ctr">
              <a:noAutofit/>
            </a:bodyPr>
            <a:lstStyle/>
            <a:p>
              <a:pPr algn="l" defTabSz="325120">
                <a:defRPr sz="800">
                  <a:latin typeface="Helvetica"/>
                  <a:ea typeface="Helvetica"/>
                  <a:cs typeface="Helvetica"/>
                  <a:sym typeface="Helvetica"/>
                </a:defRPr>
              </a:pPr>
            </a:p>
          </p:txBody>
        </p:sp>
      </p:grpSp>
      <p:sp>
        <p:nvSpPr>
          <p:cNvPr id="238" name="Shape 238" descr="TextBox 32"/>
          <p:cNvSpPr/>
          <p:nvPr/>
        </p:nvSpPr>
        <p:spPr>
          <a:xfrm>
            <a:off x="1917981" y="1030088"/>
            <a:ext cx="7853480" cy="601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>
            <a:lvl1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TOP-IX</a:t>
            </a:r>
          </a:p>
        </p:txBody>
      </p:sp>
      <p:sp>
        <p:nvSpPr>
          <p:cNvPr id="239" name="Shape 239"/>
          <p:cNvSpPr/>
          <p:nvPr/>
        </p:nvSpPr>
        <p:spPr>
          <a:xfrm>
            <a:off x="633028" y="8233807"/>
            <a:ext cx="209967" cy="36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0639" tIns="40639" rIns="40639" bIns="40639">
            <a:spAutoFit/>
          </a:bodyPr>
          <a:lstStyle/>
          <a:p>
            <a:pPr>
              <a:defRPr b="1" sz="1600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fld id="{86CB4B4D-7CA3-9044-876B-883B54F8677D}" type="slidenum"/>
            <a:r>
              <a:t>￼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0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5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2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24" grpId="2"/>
      <p:bldP build="whole" bldLvl="1" animBg="1" rev="0" advAuto="0" spid="219" grpId="5"/>
      <p:bldP build="whole" bldLvl="1" animBg="1" rev="0" advAuto="0" spid="178" grpId="3"/>
      <p:bldP build="whole" bldLvl="1" animBg="1" rev="0" advAuto="0" spid="238" grpId="1"/>
      <p:bldP build="whole" bldLvl="1" animBg="1" rev="0" advAuto="0" spid="237" grpId="4"/>
      <p:bldP build="whole" bldLvl="1" animBg="1" rev="0" advAuto="0" spid="200" grpId="6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sldNum" sz="quarter" idx="4294967295"/>
          </p:nvPr>
        </p:nvSpPr>
        <p:spPr>
          <a:xfrm>
            <a:off x="640221" y="8233807"/>
            <a:ext cx="195581" cy="3225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/>
          <a:p>
            <a:pPr/>
            <a:fld id="{86CB4B4D-7CA3-9044-876B-883B54F8677D}" type="slidenum"/>
          </a:p>
        </p:txBody>
      </p:sp>
      <p:sp>
        <p:nvSpPr>
          <p:cNvPr id="242" name="Shape 242"/>
          <p:cNvSpPr/>
          <p:nvPr/>
        </p:nvSpPr>
        <p:spPr>
          <a:xfrm>
            <a:off x="15043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3" name="Shape 243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44" name="Shape 244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45" name="Shape 245"/>
          <p:cNvSpPr/>
          <p:nvPr/>
        </p:nvSpPr>
        <p:spPr>
          <a:xfrm>
            <a:off x="633028" y="8233807"/>
            <a:ext cx="209967" cy="36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0639" tIns="40639" rIns="40639" bIns="40639">
            <a:spAutoFit/>
          </a:bodyPr>
          <a:lstStyle/>
          <a:p>
            <a:pPr>
              <a:defRPr b="1" sz="1600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fld id="{86CB4B4D-7CA3-9044-876B-883B54F8677D}" type="slidenum"/>
            <a:r>
              <a:t>￼</a:t>
            </a:r>
          </a:p>
        </p:txBody>
      </p:sp>
      <p:sp>
        <p:nvSpPr>
          <p:cNvPr id="246" name="Shape 246" descr="TextBox 32"/>
          <p:cNvSpPr/>
          <p:nvPr/>
        </p:nvSpPr>
        <p:spPr>
          <a:xfrm>
            <a:off x="1917981" y="1030088"/>
            <a:ext cx="10803461" cy="16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NETWORK INFRASTRUCTURE &amp; SERVICES</a:t>
            </a:r>
          </a:p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47" name="Shape 247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48" name="ret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87214" y="2186420"/>
            <a:ext cx="5494981" cy="67267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xp only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596716" y="2140670"/>
            <a:ext cx="5732838" cy="6966486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Shape 250"/>
          <p:cNvSpPr/>
          <p:nvPr/>
        </p:nvSpPr>
        <p:spPr>
          <a:xfrm>
            <a:off x="10926940" y="2674176"/>
            <a:ext cx="4523229" cy="1816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PEERING</a:t>
            </a: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MARKETPLACE (SELLING)</a:t>
            </a:r>
          </a:p>
        </p:txBody>
      </p:sp>
      <p:sp>
        <p:nvSpPr>
          <p:cNvPr id="251" name="Shape 251"/>
          <p:cNvSpPr/>
          <p:nvPr/>
        </p:nvSpPr>
        <p:spPr>
          <a:xfrm>
            <a:off x="2373090" y="3845912"/>
            <a:ext cx="4523229" cy="375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PEERING</a:t>
            </a: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MARKETPLACE</a:t>
            </a: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457200">
              <a:lnSpc>
                <a:spcPts val="6700"/>
              </a:lnSpc>
              <a:spcBef>
                <a:spcPts val="1200"/>
              </a:spcBef>
              <a:defRPr b="1" sz="24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P2P CONNECTIONS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8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Subtype="2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8" grpId="3"/>
      <p:bldP build="whole" bldLvl="1" animBg="1" rev="0" advAuto="0" spid="249" grpId="5"/>
      <p:bldP build="whole" bldLvl="1" animBg="1" rev="0" advAuto="0" spid="250" grpId="6"/>
      <p:bldP build="whole" bldLvl="1" animBg="1" rev="0" advAuto="0" spid="251" grpId="4"/>
      <p:bldP build="whole" bldLvl="1" animBg="1" rev="0" advAuto="0" spid="247" grpId="2"/>
      <p:bldP build="whole" bldLvl="1" animBg="1" rev="0" advAuto="0" spid="24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sldNum" sz="quarter" idx="4294967295"/>
          </p:nvPr>
        </p:nvSpPr>
        <p:spPr>
          <a:xfrm>
            <a:off x="640221" y="8233807"/>
            <a:ext cx="195581" cy="3225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/>
          <a:p>
            <a:pPr/>
            <a:fld id="{86CB4B4D-7CA3-9044-876B-883B54F8677D}" type="slidenum"/>
          </a:p>
        </p:txBody>
      </p:sp>
      <p:sp>
        <p:nvSpPr>
          <p:cNvPr id="254" name="Shape 254"/>
          <p:cNvSpPr/>
          <p:nvPr/>
        </p:nvSpPr>
        <p:spPr>
          <a:xfrm>
            <a:off x="15043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56" name="Shape 256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57" name="Shape 257"/>
          <p:cNvSpPr/>
          <p:nvPr/>
        </p:nvSpPr>
        <p:spPr>
          <a:xfrm>
            <a:off x="633028" y="8233807"/>
            <a:ext cx="209967" cy="36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0639" tIns="40639" rIns="40639" bIns="40639">
            <a:spAutoFit/>
          </a:bodyPr>
          <a:lstStyle/>
          <a:p>
            <a:pPr>
              <a:defRPr b="1" sz="1600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fld id="{86CB4B4D-7CA3-9044-876B-883B54F8677D}" type="slidenum"/>
            <a:r>
              <a:t>￼</a:t>
            </a:r>
          </a:p>
        </p:txBody>
      </p:sp>
      <p:sp>
        <p:nvSpPr>
          <p:cNvPr id="258" name="Shape 258" descr="TextBox 32"/>
          <p:cNvSpPr/>
          <p:nvPr/>
        </p:nvSpPr>
        <p:spPr>
          <a:xfrm>
            <a:off x="1917981" y="1030088"/>
            <a:ext cx="7853480" cy="16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NETWORK OPERATIONS</a:t>
            </a:r>
          </a:p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59" name="Shape 259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60" name="icons_website_TOP-IX-0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7251" y="4448128"/>
            <a:ext cx="5101624" cy="3827200"/>
          </a:xfrm>
          <a:prstGeom prst="rect">
            <a:avLst/>
          </a:prstGeom>
          <a:ln w="25400">
            <a:solidFill>
              <a:schemeClr val="accent5"/>
            </a:solidFill>
            <a:miter lim="400000"/>
          </a:ln>
        </p:spPr>
      </p:pic>
      <p:pic>
        <p:nvPicPr>
          <p:cNvPr id="261" name="icons_website_TOP-IX-0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693742" y="4448128"/>
            <a:ext cx="5101629" cy="38272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sp>
        <p:nvSpPr>
          <p:cNvPr id="262" name="Shape 262"/>
          <p:cNvSpPr/>
          <p:nvPr/>
        </p:nvSpPr>
        <p:spPr>
          <a:xfrm>
            <a:off x="3641411" y="7545559"/>
            <a:ext cx="213330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AS25309</a:t>
            </a:r>
          </a:p>
        </p:txBody>
      </p:sp>
      <p:sp>
        <p:nvSpPr>
          <p:cNvPr id="263" name="Shape 263"/>
          <p:cNvSpPr/>
          <p:nvPr/>
        </p:nvSpPr>
        <p:spPr>
          <a:xfrm>
            <a:off x="11180492" y="7545559"/>
            <a:ext cx="2133304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/>
            </a:lvl1pPr>
          </a:lstStyle>
          <a:p>
            <a:pPr/>
            <a:r>
              <a:t>AS41364</a:t>
            </a:r>
          </a:p>
        </p:txBody>
      </p:sp>
      <p:sp>
        <p:nvSpPr>
          <p:cNvPr id="264" name="Shape 264"/>
          <p:cNvSpPr/>
          <p:nvPr/>
        </p:nvSpPr>
        <p:spPr>
          <a:xfrm>
            <a:off x="7274666" y="6200437"/>
            <a:ext cx="2408577" cy="322581"/>
          </a:xfrm>
          <a:prstGeom prst="leftRightArrow">
            <a:avLst>
              <a:gd name="adj1" fmla="val 28337"/>
              <a:gd name="adj2" fmla="val 116496"/>
            </a:avLst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5" name="Shape 265"/>
          <p:cNvSpPr/>
          <p:nvPr/>
        </p:nvSpPr>
        <p:spPr>
          <a:xfrm rot="16200000">
            <a:off x="10794032" y="3502559"/>
            <a:ext cx="1575628" cy="322581"/>
          </a:xfrm>
          <a:prstGeom prst="leftRightArrow">
            <a:avLst>
              <a:gd name="adj1" fmla="val 28337"/>
              <a:gd name="adj2" fmla="val 116496"/>
            </a:avLst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6" name="Shape 266"/>
          <p:cNvSpPr/>
          <p:nvPr/>
        </p:nvSpPr>
        <p:spPr>
          <a:xfrm rot="16200000">
            <a:off x="13180138" y="3502559"/>
            <a:ext cx="1575628" cy="322581"/>
          </a:xfrm>
          <a:prstGeom prst="leftRightArrow">
            <a:avLst>
              <a:gd name="adj1" fmla="val 28337"/>
              <a:gd name="adj2" fmla="val 116496"/>
            </a:avLst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7" name="Shape 267"/>
          <p:cNvSpPr/>
          <p:nvPr/>
        </p:nvSpPr>
        <p:spPr>
          <a:xfrm rot="16200000">
            <a:off x="9521633" y="3502559"/>
            <a:ext cx="1575628" cy="322581"/>
          </a:xfrm>
          <a:prstGeom prst="leftRightArrow">
            <a:avLst>
              <a:gd name="adj1" fmla="val 28337"/>
              <a:gd name="adj2" fmla="val 116496"/>
            </a:avLst>
          </a:pr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68" name="Shape 268"/>
          <p:cNvSpPr/>
          <p:nvPr/>
        </p:nvSpPr>
        <p:spPr>
          <a:xfrm>
            <a:off x="10073476" y="2149661"/>
            <a:ext cx="1783706" cy="622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IP Transit</a:t>
            </a:r>
          </a:p>
        </p:txBody>
      </p:sp>
      <p:pic>
        <p:nvPicPr>
          <p:cNvPr id="269" name="pasted-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928977" y="1861136"/>
            <a:ext cx="2358333" cy="9091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2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ntr" nodeType="clickEffect" presetSubtype="8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clickEffect" presetSubtype="2" presetID="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Class="entr" nodeType="click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nodeType="afterEffect" presetSubtype="0" presetID="1" grpId="1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69" grpId="12"/>
      <p:bldP build="whole" bldLvl="1" animBg="1" rev="0" advAuto="0" spid="262" grpId="5"/>
      <p:bldP build="whole" bldLvl="1" animBg="1" rev="0" advAuto="0" spid="266" grpId="11"/>
      <p:bldP build="whole" bldLvl="1" animBg="1" rev="0" advAuto="0" spid="268" grpId="10"/>
      <p:bldP build="whole" bldLvl="1" animBg="1" rev="0" advAuto="0" spid="264" grpId="7"/>
      <p:bldP build="whole" bldLvl="1" animBg="1" rev="0" advAuto="0" spid="259" grpId="2"/>
      <p:bldP build="whole" bldLvl="1" animBg="1" rev="0" advAuto="0" spid="261" grpId="4"/>
      <p:bldP build="whole" bldLvl="1" animBg="1" rev="0" advAuto="0" spid="263" grpId="6"/>
      <p:bldP build="whole" bldLvl="1" animBg="1" rev="0" advAuto="0" spid="265" grpId="8"/>
      <p:bldP build="whole" bldLvl="1" animBg="1" rev="0" advAuto="0" spid="258" grpId="1"/>
      <p:bldP build="whole" bldLvl="1" animBg="1" rev="0" advAuto="0" spid="267" grpId="9"/>
      <p:bldP build="whole" bldLvl="1" animBg="1" rev="0" advAuto="0" spid="260" grpId="3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/>
          <p:nvPr>
            <p:ph type="sldNum" sz="quarter" idx="4294967295"/>
          </p:nvPr>
        </p:nvSpPr>
        <p:spPr>
          <a:xfrm>
            <a:off x="640221" y="8233807"/>
            <a:ext cx="195581" cy="3225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/>
          <a:p>
            <a:pPr/>
            <a:fld id="{86CB4B4D-7CA3-9044-876B-883B54F8677D}" type="slidenum"/>
          </a:p>
        </p:txBody>
      </p:sp>
      <p:sp>
        <p:nvSpPr>
          <p:cNvPr id="272" name="Shape 272"/>
          <p:cNvSpPr/>
          <p:nvPr/>
        </p:nvSpPr>
        <p:spPr>
          <a:xfrm>
            <a:off x="-8978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1016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3" name="Shape 273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74" name="Shape 274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75" name="Shape 275"/>
          <p:cNvSpPr/>
          <p:nvPr/>
        </p:nvSpPr>
        <p:spPr>
          <a:xfrm>
            <a:off x="633028" y="8233807"/>
            <a:ext cx="209967" cy="360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0639" tIns="40639" rIns="40639" bIns="40639">
            <a:spAutoFit/>
          </a:bodyPr>
          <a:lstStyle/>
          <a:p>
            <a:pPr>
              <a:defRPr b="1" sz="1600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fld id="{86CB4B4D-7CA3-9044-876B-883B54F8677D}" type="slidenum"/>
            <a:r>
              <a:t>￼</a:t>
            </a:r>
          </a:p>
        </p:txBody>
      </p:sp>
      <p:sp>
        <p:nvSpPr>
          <p:cNvPr id="276" name="Shape 276" descr="TextBox 32"/>
          <p:cNvSpPr/>
          <p:nvPr/>
        </p:nvSpPr>
        <p:spPr>
          <a:xfrm>
            <a:off x="1965393" y="1030088"/>
            <a:ext cx="7853481" cy="16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INTERCONNECTION @ TOP-IX</a:t>
            </a:r>
          </a:p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77" name="Shape 277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graphicFrame>
        <p:nvGraphicFramePr>
          <p:cNvPr id="278" name="Table 278"/>
          <p:cNvGraphicFramePr/>
          <p:nvPr/>
        </p:nvGraphicFramePr>
        <p:xfrm>
          <a:off x="2735993" y="2872289"/>
          <a:ext cx="6324980" cy="4984299"/>
        </p:xfrm>
        <a:graphic xmlns:a="http://schemas.openxmlformats.org/drawingml/2006/main">
          <a:graphicData uri="http://schemas.openxmlformats.org/drawingml/2006/table">
            <a:tbl>
              <a:tblPr firstCol="1" firstRow="1" lastCol="0" lastRow="0" bandCol="0" bandRow="0" rtl="0">
                <a:tableStyleId>{33BA23B1-9221-436E-865A-0063620EA4FD}</a:tableStyleId>
              </a:tblPr>
              <a:tblGrid>
                <a:gridCol w="2104093"/>
                <a:gridCol w="2104093"/>
                <a:gridCol w="2104093"/>
              </a:tblGrid>
              <a:tr h="899317">
                <a:tc>
                  <a:txBody>
                    <a:bodyPr/>
                    <a:lstStyle/>
                    <a:p>
                      <a:pPr defTabSz="914400">
                        <a:defRPr>
                          <a:latin typeface="Open Sans"/>
                          <a:ea typeface="Open Sans"/>
                          <a:cs typeface="Open Sans"/>
                          <a:sym typeface="Open Sans"/>
                        </a:defRPr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Q1 2019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2018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33272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Networks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solidFill>
                            <a:schemeClr val="accent5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123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123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901313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Traffic (Gbps)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solidFill>
                            <a:schemeClr val="accent5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120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117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052142">
                <a:tc>
                  <a:txBody>
                    <a:bodyPr/>
                    <a:lstStyle/>
                    <a:p>
                      <a:pPr defTabSz="914400"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600">
                          <a:solidFill>
                            <a:srgbClr val="FFFFFF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Prefixes
(on RS)</a:t>
                      </a:r>
                    </a:p>
                  </a:txBody>
                  <a:tcPr marL="50800" marR="50800" marT="50800" marB="50800" anchor="ctr" anchorCtr="0" horzOverflow="overflow"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solidFill>
                            <a:schemeClr val="accent5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48K IPv4
17K IPv6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1800"/>
                      </a:pPr>
                      <a:r>
                        <a:rPr b="1" sz="16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47K IPv4
16K IPv6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279" name="Shape 279"/>
          <p:cNvSpPr/>
          <p:nvPr/>
        </p:nvSpPr>
        <p:spPr>
          <a:xfrm>
            <a:off x="2599251" y="7413465"/>
            <a:ext cx="7047715" cy="135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Remote Peering</a:t>
            </a:r>
          </a:p>
          <a:p>
            <a:pPr algn="l">
              <a:lnSpc>
                <a:spcPct val="120000"/>
              </a:lnSpc>
              <a:defRPr b="1" sz="20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Partnership with other IXPs (VSIX, Lyonix, France-IX)</a:t>
            </a:r>
          </a:p>
          <a:p>
            <a:pPr algn="l">
              <a:lnSpc>
                <a:spcPct val="120000"/>
              </a:lnSpc>
              <a:defRPr b="1" sz="20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Partner Resellers (ITGate, BICS, Retelit, Enter)</a:t>
            </a:r>
          </a:p>
        </p:txBody>
      </p:sp>
      <p:sp>
        <p:nvSpPr>
          <p:cNvPr id="280" name="Shape 280"/>
          <p:cNvSpPr/>
          <p:nvPr/>
        </p:nvSpPr>
        <p:spPr>
          <a:xfrm>
            <a:off x="10523244" y="2489217"/>
            <a:ext cx="5181454" cy="59461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20000"/>
              </a:lnSpc>
              <a:defRPr b="1" sz="28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Tech Specs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Open Fiber PoP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CISCO technology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Marketplace on dedicated VLANs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100G available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BIRD RSs</a:t>
            </a:r>
          </a:p>
          <a:p>
            <a:pPr algn="l">
              <a:lnSpc>
                <a:spcPct val="120000"/>
              </a:lnSpc>
              <a:defRPr b="1" sz="2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Secure Route Servers</a:t>
            </a:r>
          </a:p>
          <a:p>
            <a:pPr marL="228600" indent="-228600" algn="l">
              <a:lnSpc>
                <a:spcPct val="120000"/>
              </a:lnSpc>
              <a:buSzPct val="100000"/>
              <a:buChar char="•"/>
              <a:defRPr b="1" sz="20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prefix filtering</a:t>
            </a:r>
          </a:p>
          <a:p>
            <a:pPr marL="190500" indent="-190500" algn="l">
              <a:lnSpc>
                <a:spcPct val="120000"/>
              </a:lnSpc>
              <a:buSzPct val="100000"/>
              <a:buChar char="•"/>
              <a:defRPr b="1" i="1" sz="2400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sz="2000"/>
              <a:t>started working on RPKI</a:t>
            </a:r>
            <a:endParaRPr sz="2000"/>
          </a:p>
          <a:p>
            <a:pPr algn="l">
              <a:lnSpc>
                <a:spcPct val="120000"/>
              </a:lnSpc>
              <a:defRPr b="1" i="1" sz="2400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Large Communities -soon</a:t>
            </a:r>
          </a:p>
          <a:p>
            <a:pPr algn="l">
              <a:lnSpc>
                <a:spcPct val="120000"/>
              </a:lnSpc>
              <a:defRPr b="1" i="1" sz="2400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Graceful shutdown - soon</a:t>
            </a:r>
          </a:p>
          <a:p>
            <a:pPr algn="l">
              <a:lnSpc>
                <a:spcPct val="120000"/>
              </a:lnSpc>
              <a:defRPr b="1" i="1" sz="2400">
                <a:solidFill>
                  <a:srgbClr val="53585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Other RSs - soon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2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6" grpId="1"/>
      <p:bldP build="whole" bldLvl="1" animBg="1" rev="0" advAuto="0" spid="278" grpId="3"/>
      <p:bldP build="whole" bldLvl="1" animBg="1" rev="0" advAuto="0" spid="277" grpId="2"/>
      <p:bldP build="whole" bldLvl="1" animBg="1" rev="0" advAuto="0" spid="279" grpId="4"/>
      <p:bldP build="whole" bldLvl="1" animBg="1" rev="0" advAuto="0" spid="280" grpId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/>
        </p:nvSpPr>
        <p:spPr>
          <a:xfrm>
            <a:off x="15043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3" name="Shape 283"/>
          <p:cNvSpPr/>
          <p:nvPr>
            <p:ph type="sldNum" sz="quarter" idx="4294967295"/>
          </p:nvPr>
        </p:nvSpPr>
        <p:spPr>
          <a:xfrm>
            <a:off x="633028" y="8233807"/>
            <a:ext cx="209967" cy="3606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>
            <a:lvl1pPr>
              <a:defRPr b="1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84" name="Shape 284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85" name="Shape 285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86" name="Shape 286" descr="TextBox 32"/>
          <p:cNvSpPr/>
          <p:nvPr/>
        </p:nvSpPr>
        <p:spPr>
          <a:xfrm>
            <a:off x="1917981" y="1030088"/>
            <a:ext cx="6220325" cy="1122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87" name="Shape 287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288" name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24842" y="293181"/>
            <a:ext cx="4903718" cy="14746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89" name="riconnessioni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84439" y="2031078"/>
            <a:ext cx="11184346" cy="69141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90" name="pasted-image.tif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75590" y="2792195"/>
            <a:ext cx="2718304" cy="16789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1" name="pasted-image.tif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07929" y="4412569"/>
            <a:ext cx="2373057" cy="1186529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topix_165x57_black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12517" y="6308749"/>
            <a:ext cx="2444450" cy="75754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8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0" grpId="5"/>
      <p:bldP build="whole" bldLvl="1" animBg="1" rev="0" advAuto="0" spid="286" grpId="2"/>
      <p:bldP build="whole" bldLvl="1" animBg="1" rev="0" advAuto="0" spid="291" grpId="6"/>
      <p:bldP build="whole" bldLvl="1" animBg="1" rev="0" advAuto="0" spid="292" grpId="7"/>
      <p:bldP build="whole" bldLvl="1" animBg="1" rev="0" advAuto="0" spid="288" grpId="1"/>
      <p:bldP build="whole" bldLvl="1" animBg="1" rev="0" advAuto="0" spid="287" grpId="3"/>
      <p:bldP build="whole" bldLvl="1" animBg="1" rev="0" advAuto="0" spid="289" grpId="4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/>
          <p:nvPr/>
        </p:nvSpPr>
        <p:spPr>
          <a:xfrm>
            <a:off x="15043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5" name="Shape 295"/>
          <p:cNvSpPr/>
          <p:nvPr>
            <p:ph type="sldNum" sz="quarter" idx="4294967295"/>
          </p:nvPr>
        </p:nvSpPr>
        <p:spPr>
          <a:xfrm>
            <a:off x="633028" y="8233807"/>
            <a:ext cx="209967" cy="3606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>
            <a:lvl1pPr>
              <a:defRPr b="1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96" name="Shape 296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297" name="Shape 297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298" name="Shape 298" descr="TextBox 32"/>
          <p:cNvSpPr/>
          <p:nvPr/>
        </p:nvSpPr>
        <p:spPr>
          <a:xfrm>
            <a:off x="1917981" y="1030088"/>
            <a:ext cx="6220325" cy="16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BIG DIVE</a:t>
            </a:r>
          </a:p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299" name="Shape 299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300" name="BIGDIVE8_SLID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0671" y="1959450"/>
            <a:ext cx="12481816" cy="70210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2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00" grpId="3"/>
      <p:bldP build="whole" bldLvl="1" animBg="1" rev="0" advAuto="0" spid="298" grpId="1"/>
      <p:bldP build="whole" bldLvl="1" animBg="1" rev="0" advAuto="0" spid="299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 descr="TextBox 32"/>
          <p:cNvSpPr/>
          <p:nvPr/>
        </p:nvSpPr>
        <p:spPr>
          <a:xfrm>
            <a:off x="1917544" y="931167"/>
            <a:ext cx="6220326" cy="1643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 anchor="b">
            <a:spAutoFit/>
          </a:bodyPr>
          <a:lstStyle/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INTO THE COMMUNITY</a:t>
            </a:r>
          </a:p>
          <a:p>
            <a:pPr algn="l" defTabSz="1219200">
              <a:defRPr b="1" sz="3400">
                <a:solidFill>
                  <a:srgbClr val="404040"/>
                </a:solidFill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sp>
        <p:nvSpPr>
          <p:cNvPr id="303" name="Shape 303"/>
          <p:cNvSpPr/>
          <p:nvPr/>
        </p:nvSpPr>
        <p:spPr>
          <a:xfrm>
            <a:off x="-8978" y="-32797"/>
            <a:ext cx="1270001" cy="920959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4" name="Shape 304"/>
          <p:cNvSpPr/>
          <p:nvPr>
            <p:ph type="sldNum" sz="quarter" idx="4294967295"/>
          </p:nvPr>
        </p:nvSpPr>
        <p:spPr>
          <a:xfrm>
            <a:off x="633028" y="8233807"/>
            <a:ext cx="209967" cy="3606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/>
          <a:lstStyle>
            <a:lvl1pPr>
              <a:defRPr b="1">
                <a:solidFill>
                  <a:srgbClr val="AF000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305" name="Shape 305"/>
          <p:cNvSpPr/>
          <p:nvPr/>
        </p:nvSpPr>
        <p:spPr>
          <a:xfrm>
            <a:off x="461025" y="465213"/>
            <a:ext cx="454238" cy="45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AF000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06" name="Shape 306" descr="TextBox 18"/>
          <p:cNvSpPr/>
          <p:nvPr/>
        </p:nvSpPr>
        <p:spPr>
          <a:xfrm rot="16200000">
            <a:off x="-2934556" y="4480361"/>
            <a:ext cx="731361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TOP-IX CONSORTIUM  | </a:t>
            </a:r>
            <a:r>
              <a:t>www.top-ix.org</a:t>
            </a:r>
          </a:p>
        </p:txBody>
      </p:sp>
      <p:sp>
        <p:nvSpPr>
          <p:cNvPr id="307" name="Shape 307" descr="Straight Connector 33"/>
          <p:cNvSpPr/>
          <p:nvPr/>
        </p:nvSpPr>
        <p:spPr>
          <a:xfrm>
            <a:off x="1965393" y="1972065"/>
            <a:ext cx="1625601" cy="1"/>
          </a:xfrm>
          <a:prstGeom prst="line">
            <a:avLst/>
          </a:prstGeom>
          <a:ln w="63500">
            <a:solidFill>
              <a:srgbClr val="AF0002"/>
            </a:solidFill>
            <a:miter/>
          </a:ln>
        </p:spPr>
        <p:txBody>
          <a:bodyPr lIns="40639" tIns="40639" rIns="40639" bIns="40639"/>
          <a:lstStyle/>
          <a:p>
            <a:pPr algn="l" defTabSz="121920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</a:p>
        </p:txBody>
      </p:sp>
      <p:pic>
        <p:nvPicPr>
          <p:cNvPr id="308" name="TOPIX Meeting 2 2018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94891" y="2249927"/>
            <a:ext cx="9288290" cy="464414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9" name="cloudconf2019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22560" y="7200925"/>
            <a:ext cx="9058365" cy="1729739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Shape 310"/>
          <p:cNvSpPr/>
          <p:nvPr/>
        </p:nvSpPr>
        <p:spPr>
          <a:xfrm>
            <a:off x="4365872" y="3341027"/>
            <a:ext cx="928829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b="1" sz="60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NEXT TOP-IX Meeting…..</a:t>
            </a:r>
          </a:p>
        </p:txBody>
      </p:sp>
      <p:sp>
        <p:nvSpPr>
          <p:cNvPr id="311" name="Shape 311"/>
          <p:cNvSpPr/>
          <p:nvPr/>
        </p:nvSpPr>
        <p:spPr>
          <a:xfrm>
            <a:off x="4365872" y="4673600"/>
            <a:ext cx="928829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b="1" sz="6000">
                <a:solidFill>
                  <a:schemeClr val="accent5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Dec 5th</a:t>
            </a:r>
          </a:p>
        </p:txBody>
      </p:sp>
      <p:sp>
        <p:nvSpPr>
          <p:cNvPr id="312" name="Shape 312"/>
          <p:cNvSpPr/>
          <p:nvPr/>
        </p:nvSpPr>
        <p:spPr>
          <a:xfrm>
            <a:off x="4365872" y="5809154"/>
            <a:ext cx="928829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20000"/>
              </a:lnSpc>
              <a:defRPr b="1" sz="6000"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…stay tuned….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lt" backwards="0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8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2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ntr" nodeType="clickEffect" presetSubtype="4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xit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xit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ntr" nodeType="click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Class="entr" nodeType="click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12" grpId="9"/>
      <p:bldP build="whole" bldLvl="1" animBg="1" rev="0" advAuto="0" spid="309" grpId="4"/>
      <p:bldP build="whole" bldLvl="1" animBg="1" rev="0" advAuto="0" spid="302" grpId="1"/>
      <p:bldP build="whole" bldLvl="1" animBg="1" rev="0" advAuto="0" spid="309" grpId="6"/>
      <p:bldP build="whole" bldLvl="1" animBg="1" rev="0" advAuto="0" spid="308" grpId="3"/>
      <p:bldP build="whole" bldLvl="1" animBg="1" rev="0" advAuto="0" spid="307" grpId="2"/>
      <p:bldP build="whole" bldLvl="1" animBg="1" rev="0" advAuto="0" spid="308" grpId="5"/>
      <p:bldP build="whole" bldLvl="1" animBg="1" rev="0" advAuto="0" spid="310" grpId="7"/>
      <p:bldP build="whole" bldLvl="1" animBg="1" rev="0" advAuto="0" spid="311" grpId="8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IMG_8463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5200" y="-4036846"/>
            <a:ext cx="16286400" cy="10863031"/>
          </a:xfrm>
          <a:prstGeom prst="rect">
            <a:avLst/>
          </a:prstGeom>
          <a:ln w="12700">
            <a:miter lim="400000"/>
          </a:ln>
        </p:spPr>
      </p:pic>
      <p:sp>
        <p:nvSpPr>
          <p:cNvPr id="315" name="Shape 315"/>
          <p:cNvSpPr/>
          <p:nvPr/>
        </p:nvSpPr>
        <p:spPr>
          <a:xfrm>
            <a:off x="-194734" y="-279400"/>
            <a:ext cx="16707908" cy="9574544"/>
          </a:xfrm>
          <a:prstGeom prst="rect">
            <a:avLst/>
          </a:prstGeom>
          <a:blipFill>
            <a:blip r:embed="rId4">
              <a:alphaModFix amt="52367"/>
            </a:blip>
          </a:blip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6" name="Shape 316"/>
          <p:cNvSpPr/>
          <p:nvPr/>
        </p:nvSpPr>
        <p:spPr>
          <a:xfrm>
            <a:off x="-24608" y="6815470"/>
            <a:ext cx="16286401" cy="2347103"/>
          </a:xfrm>
          <a:prstGeom prst="rect">
            <a:avLst/>
          </a:prstGeom>
          <a:solidFill>
            <a:srgbClr val="2F3236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defTabSz="584200">
              <a:defRPr sz="40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</a:defRPr>
            </a:pPr>
          </a:p>
        </p:txBody>
      </p:sp>
      <p:sp>
        <p:nvSpPr>
          <p:cNvPr id="317" name="Shape 317" descr="Rectangle 1"/>
          <p:cNvSpPr/>
          <p:nvPr/>
        </p:nvSpPr>
        <p:spPr>
          <a:xfrm>
            <a:off x="-1" y="3150908"/>
            <a:ext cx="16256001" cy="60109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0639" tIns="40639" rIns="40639" bIns="40639" anchor="ctr"/>
          <a:lstStyle/>
          <a:p>
            <a:pPr defTabSz="1219200">
              <a:defRPr sz="2400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  <p:sp>
        <p:nvSpPr>
          <p:cNvPr id="318" name="Shape 318" descr="TextBox 12"/>
          <p:cNvSpPr/>
          <p:nvPr/>
        </p:nvSpPr>
        <p:spPr>
          <a:xfrm>
            <a:off x="2704240" y="4397627"/>
            <a:ext cx="10909960" cy="397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lnSpc>
                <a:spcPct val="120000"/>
              </a:lnSpc>
              <a:defRPr b="1" spc="518" sz="38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defTabSz="1219200">
              <a:lnSpc>
                <a:spcPct val="120000"/>
              </a:lnSpc>
              <a:defRPr b="1" spc="518" sz="38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THANKS</a:t>
            </a:r>
          </a:p>
          <a:p>
            <a:pPr defTabSz="1219200">
              <a:lnSpc>
                <a:spcPct val="120000"/>
              </a:lnSpc>
              <a:defRPr b="1" spc="518" sz="38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 </a:t>
            </a:r>
            <a:r>
              <a:rPr u="sng">
                <a:hlinkClick r:id="rId5" invalidUrl="" action="" tgtFrame="" tooltip="" history="1" highlightClick="0" endSnd="0"/>
              </a:rPr>
              <a:t>staff@top-ix.org</a:t>
            </a:r>
          </a:p>
          <a:p>
            <a:pPr defTabSz="1219200">
              <a:lnSpc>
                <a:spcPct val="120000"/>
              </a:lnSpc>
              <a:defRPr b="1" spc="518" sz="38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</p:txBody>
      </p:sp>
      <p:sp>
        <p:nvSpPr>
          <p:cNvPr id="319" name="Shape 319" descr="TextBox 18"/>
          <p:cNvSpPr/>
          <p:nvPr/>
        </p:nvSpPr>
        <p:spPr>
          <a:xfrm>
            <a:off x="1545877" y="82697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Web: </a:t>
            </a:r>
            <a:r>
              <a:t>www.top-ix.org</a:t>
            </a:r>
          </a:p>
        </p:txBody>
      </p:sp>
      <p:pic>
        <p:nvPicPr>
          <p:cNvPr id="320" name="pasted-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477000" y="2496341"/>
            <a:ext cx="3302000" cy="1181101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Shape 321" descr="TextBox 17"/>
          <p:cNvSpPr/>
          <p:nvPr/>
        </p:nvSpPr>
        <p:spPr>
          <a:xfrm>
            <a:off x="4096105" y="82697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Twitter:</a:t>
            </a:r>
            <a:r>
              <a:t> @top_ix</a:t>
            </a:r>
          </a:p>
        </p:txBody>
      </p:sp>
      <p:sp>
        <p:nvSpPr>
          <p:cNvPr id="322" name="Shape 322" descr="TextBox 19"/>
          <p:cNvSpPr/>
          <p:nvPr/>
        </p:nvSpPr>
        <p:spPr>
          <a:xfrm>
            <a:off x="9196561" y="82951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Facebook: </a:t>
            </a:r>
            <a:r>
              <a:t>topixconsortium</a:t>
            </a:r>
          </a:p>
        </p:txBody>
      </p:sp>
      <p:sp>
        <p:nvSpPr>
          <p:cNvPr id="323" name="Shape 323" descr="TextBox 17"/>
          <p:cNvSpPr/>
          <p:nvPr/>
        </p:nvSpPr>
        <p:spPr>
          <a:xfrm>
            <a:off x="6646333" y="82697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YouTube:</a:t>
            </a:r>
            <a:r>
              <a:t> topixtube</a:t>
            </a:r>
          </a:p>
        </p:txBody>
      </p:sp>
      <p:sp>
        <p:nvSpPr>
          <p:cNvPr id="324" name="Shape 324" descr="TextBox 19"/>
          <p:cNvSpPr/>
          <p:nvPr/>
        </p:nvSpPr>
        <p:spPr>
          <a:xfrm>
            <a:off x="11746789" y="8295106"/>
            <a:ext cx="2963334" cy="322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0639" tIns="40639" rIns="40639" bIns="40639">
            <a:spAutoFit/>
          </a:bodyPr>
          <a:lstStyle/>
          <a:p>
            <a:pPr defTabSz="1219200">
              <a:defRPr sz="1400">
                <a:solidFill>
                  <a:srgbClr val="303236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rPr b="1"/>
              <a:t>LinkedIn: </a:t>
            </a:r>
            <a:r>
              <a:t>top-ix-consortium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Class="entr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3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21" grpId="2"/>
      <p:bldP build="whole" bldLvl="1" animBg="1" rev="0" advAuto="0" spid="319" grpId="1"/>
      <p:bldP build="whole" bldLvl="1" animBg="1" rev="0" advAuto="0" spid="322" grpId="3"/>
      <p:bldP build="whole" bldLvl="1" animBg="1" rev="0" advAuto="0" spid="323" grpId="4"/>
      <p:bldP build="whole" bldLvl="1" animBg="1" rev="0" advAuto="0" spid="324" grpId="5"/>
    </p:bld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